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628" r:id="rId3"/>
    <p:sldId id="629" r:id="rId4"/>
    <p:sldId id="630" r:id="rId5"/>
    <p:sldId id="659" r:id="rId6"/>
    <p:sldId id="631" r:id="rId7"/>
    <p:sldId id="632" r:id="rId8"/>
    <p:sldId id="633" r:id="rId9"/>
    <p:sldId id="634" r:id="rId10"/>
    <p:sldId id="635" r:id="rId11"/>
    <p:sldId id="636" r:id="rId12"/>
    <p:sldId id="637" r:id="rId13"/>
    <p:sldId id="638" r:id="rId14"/>
    <p:sldId id="639" r:id="rId15"/>
    <p:sldId id="648" r:id="rId16"/>
    <p:sldId id="657" r:id="rId17"/>
    <p:sldId id="656" r:id="rId18"/>
    <p:sldId id="658" r:id="rId19"/>
    <p:sldId id="668" r:id="rId20"/>
    <p:sldId id="640" r:id="rId21"/>
    <p:sldId id="676" r:id="rId22"/>
    <p:sldId id="643" r:id="rId23"/>
    <p:sldId id="641" r:id="rId24"/>
    <p:sldId id="647" r:id="rId25"/>
    <p:sldId id="645" r:id="rId26"/>
    <p:sldId id="644" r:id="rId27"/>
    <p:sldId id="670" r:id="rId28"/>
    <p:sldId id="692" r:id="rId29"/>
    <p:sldId id="652" r:id="rId30"/>
    <p:sldId id="653" r:id="rId31"/>
    <p:sldId id="655" r:id="rId32"/>
    <p:sldId id="669" r:id="rId33"/>
    <p:sldId id="677" r:id="rId34"/>
    <p:sldId id="678" r:id="rId35"/>
    <p:sldId id="64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80"/>
    <p:restoredTop sz="94648"/>
  </p:normalViewPr>
  <p:slideViewPr>
    <p:cSldViewPr snapToGrid="0" snapToObjects="1">
      <p:cViewPr varScale="1">
        <p:scale>
          <a:sx n="84" d="100"/>
          <a:sy n="84" d="100"/>
        </p:scale>
        <p:origin x="184" y="88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D72723-2C48-E848-85DE-98F00EFA42BB}" type="datetimeFigureOut">
              <a:rPr lang="en-US" smtClean="0"/>
              <a:t>3/28/22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C6AF64-7141-4047-8FD9-DA8112629850}" type="slidenum">
              <a:rPr lang="en-US" smtClean="0"/>
              <a:t>‹#›</a:t>
            </a:fld>
            <a:endParaRPr lang="en-US"/>
          </a:p>
        </p:txBody>
      </p:sp>
    </p:spTree>
    <p:extLst>
      <p:ext uri="{BB962C8B-B14F-4D97-AF65-F5344CB8AC3E}">
        <p14:creationId xmlns:p14="http://schemas.microsoft.com/office/powerpoint/2010/main" val="561935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C6AF64-7141-4047-8FD9-DA8112629850}" type="slidenum">
              <a:rPr lang="en-US" smtClean="0"/>
              <a:t>24</a:t>
            </a:fld>
            <a:endParaRPr lang="en-US"/>
          </a:p>
        </p:txBody>
      </p:sp>
    </p:spTree>
    <p:extLst>
      <p:ext uri="{BB962C8B-B14F-4D97-AF65-F5344CB8AC3E}">
        <p14:creationId xmlns:p14="http://schemas.microsoft.com/office/powerpoint/2010/main" val="4164656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1B077-BA93-814A-BC3D-0C13C96CD0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4C7EFD-9783-6E41-A590-DA2B09B37C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4B2D7E-EDBE-CD42-B9C1-6B3BF43F3A80}"/>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5" name="Footer Placeholder 4">
            <a:extLst>
              <a:ext uri="{FF2B5EF4-FFF2-40B4-BE49-F238E27FC236}">
                <a16:creationId xmlns:a16="http://schemas.microsoft.com/office/drawing/2014/main" id="{2C509D7A-F417-F845-8133-8C16DA3A7A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BA7F-0190-6E4D-AC42-F68A729CC1B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56649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C2EBC-4BEA-2141-93CE-7451C383CF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844FD7-5419-6B40-B55A-A92BFD4CBB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1C0F0B-16D2-5E45-BAAA-2418C72230A1}"/>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5" name="Footer Placeholder 4">
            <a:extLst>
              <a:ext uri="{FF2B5EF4-FFF2-40B4-BE49-F238E27FC236}">
                <a16:creationId xmlns:a16="http://schemas.microsoft.com/office/drawing/2014/main" id="{6D8BEBC3-FBCC-4A4D-A499-7D8259DE8B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681D56-9F99-754F-BEAE-D6833B598A6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1787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69C073-CE30-5D49-A267-B161743010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D969E1-A1C5-A743-A797-A16C470F72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DF562-995F-A042-A75B-175998F8E64E}"/>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5" name="Footer Placeholder 4">
            <a:extLst>
              <a:ext uri="{FF2B5EF4-FFF2-40B4-BE49-F238E27FC236}">
                <a16:creationId xmlns:a16="http://schemas.microsoft.com/office/drawing/2014/main" id="{955A5E48-1485-8D4A-936E-EA66E7171B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C3CA4F-F5CD-084D-9CDC-30C7E504E343}"/>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105773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79923-8520-5A45-B383-9B4E72A154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8842B9-975C-DD45-88E8-0BC978F66A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8FEDE-E72E-7048-B8AF-54FD599F5486}"/>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5" name="Footer Placeholder 4">
            <a:extLst>
              <a:ext uri="{FF2B5EF4-FFF2-40B4-BE49-F238E27FC236}">
                <a16:creationId xmlns:a16="http://schemas.microsoft.com/office/drawing/2014/main" id="{2834113F-286C-A649-9657-0F57F9E1D3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EA624-46A4-3E4C-BD61-4EEA63A440F4}"/>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250831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B2580-7380-2C4A-80C2-DD98B64E5A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D66223-A542-8449-8CA1-BF63EC9B89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6A1D72-7CE6-DE44-A7B4-E13B267E1BE3}"/>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5" name="Footer Placeholder 4">
            <a:extLst>
              <a:ext uri="{FF2B5EF4-FFF2-40B4-BE49-F238E27FC236}">
                <a16:creationId xmlns:a16="http://schemas.microsoft.com/office/drawing/2014/main" id="{4CF205AB-64F7-324E-8C75-2B5A78E66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56B0D1-9D52-E243-8DFF-F1C3C993C7E8}"/>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532117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4399F-D688-A84E-BB9A-EAF077F7F9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9A4F6B-78CB-2B46-B891-2D96BB96DD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780B66-7FEF-3E4E-8321-A59385BD2F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4042F-BA89-DF4F-9C3A-825C46A57C08}"/>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6" name="Footer Placeholder 5">
            <a:extLst>
              <a:ext uri="{FF2B5EF4-FFF2-40B4-BE49-F238E27FC236}">
                <a16:creationId xmlns:a16="http://schemas.microsoft.com/office/drawing/2014/main" id="{8F865DF4-135E-6041-B3E8-6E8BC7BD34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AE7EB0-827B-0C4B-BA06-70C2A765BC30}"/>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355430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ED356-008A-074E-9DF0-7FF9C26FCF9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34269E-75FA-4947-BB95-1056F2B389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5E90E5-FDC3-5441-98C8-E4460D33F3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5FDA81-AED7-1A43-9CB5-DF77CECD2E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71FFCC-7104-134D-BA62-2D9284FA5F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21DC1E4-7B32-1D4E-BF0E-9527FEA45F02}"/>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8" name="Footer Placeholder 7">
            <a:extLst>
              <a:ext uri="{FF2B5EF4-FFF2-40B4-BE49-F238E27FC236}">
                <a16:creationId xmlns:a16="http://schemas.microsoft.com/office/drawing/2014/main" id="{D87737C3-179D-6240-A5A5-0340498D53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89440B-D647-2947-AAA8-9FBFD1C8F30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1226452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6E06B-9DDC-0445-9737-9C7D1205F5B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1B3C11-1A2E-9643-81CE-9B3653BF4C03}"/>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4" name="Footer Placeholder 3">
            <a:extLst>
              <a:ext uri="{FF2B5EF4-FFF2-40B4-BE49-F238E27FC236}">
                <a16:creationId xmlns:a16="http://schemas.microsoft.com/office/drawing/2014/main" id="{42553606-CF06-4E49-83C8-BC5D033DE9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238D00-4569-B344-A191-292506E4E39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713792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308BE-E964-4E41-931D-12176FDF5365}"/>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3" name="Footer Placeholder 2">
            <a:extLst>
              <a:ext uri="{FF2B5EF4-FFF2-40B4-BE49-F238E27FC236}">
                <a16:creationId xmlns:a16="http://schemas.microsoft.com/office/drawing/2014/main" id="{78B284C6-C4DC-F84A-8A4F-9F191BB429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A82741B-966C-9D4D-8BAD-88392C8DD13E}"/>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85159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653F-A173-AB4F-9920-B3E25B7292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76D691-1283-1345-94FC-4A7D473C7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386AFE-9A7F-2C48-B735-F65677FA54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9EC89F-8E98-F44C-9A2B-88AFCA187791}"/>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6" name="Footer Placeholder 5">
            <a:extLst>
              <a:ext uri="{FF2B5EF4-FFF2-40B4-BE49-F238E27FC236}">
                <a16:creationId xmlns:a16="http://schemas.microsoft.com/office/drawing/2014/main" id="{BEDCFD2C-9F26-0141-AF1B-C49D2C2997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94988E-CE24-3945-B317-F4FC7C6C1672}"/>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2039403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3FFB-BFCC-5345-A6EC-923E255739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E7F02AF-8460-FB4A-A65B-4E34EAF4E4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CCC03A-A0FD-2B41-B9D2-0C9457843B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5E6CF1-0C99-3D4C-A527-B7133FBCA66A}"/>
              </a:ext>
            </a:extLst>
          </p:cNvPr>
          <p:cNvSpPr>
            <a:spLocks noGrp="1"/>
          </p:cNvSpPr>
          <p:nvPr>
            <p:ph type="dt" sz="half" idx="10"/>
          </p:nvPr>
        </p:nvSpPr>
        <p:spPr/>
        <p:txBody>
          <a:bodyPr/>
          <a:lstStyle/>
          <a:p>
            <a:fld id="{277FDC2B-C75A-744E-A228-0B7E2EFC01FA}" type="datetimeFigureOut">
              <a:rPr lang="en-US" smtClean="0"/>
              <a:t>3/28/22</a:t>
            </a:fld>
            <a:endParaRPr lang="en-US"/>
          </a:p>
        </p:txBody>
      </p:sp>
      <p:sp>
        <p:nvSpPr>
          <p:cNvPr id="6" name="Footer Placeholder 5">
            <a:extLst>
              <a:ext uri="{FF2B5EF4-FFF2-40B4-BE49-F238E27FC236}">
                <a16:creationId xmlns:a16="http://schemas.microsoft.com/office/drawing/2014/main" id="{047D3AF1-CFB9-5B4B-9515-C9D07221CA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6BCDA6-2787-6E46-8F3E-2896F69FE8D5}"/>
              </a:ext>
            </a:extLst>
          </p:cNvPr>
          <p:cNvSpPr>
            <a:spLocks noGrp="1"/>
          </p:cNvSpPr>
          <p:nvPr>
            <p:ph type="sldNum" sz="quarter" idx="12"/>
          </p:nvPr>
        </p:nvSpPr>
        <p:spPr/>
        <p:txBody>
          <a:bodyPr/>
          <a:lstStyle/>
          <a:p>
            <a:fld id="{F7B0AE1D-4D59-9B44-A51C-AD472A262FFF}" type="slidenum">
              <a:rPr lang="en-US" smtClean="0"/>
              <a:t>‹#›</a:t>
            </a:fld>
            <a:endParaRPr lang="en-US"/>
          </a:p>
        </p:txBody>
      </p:sp>
    </p:spTree>
    <p:extLst>
      <p:ext uri="{BB962C8B-B14F-4D97-AF65-F5344CB8AC3E}">
        <p14:creationId xmlns:p14="http://schemas.microsoft.com/office/powerpoint/2010/main" val="360707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64B4C1-30E0-4441-AA9C-9BCFEB64DC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ADC176-A4EA-E348-8200-EF0EE6B886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25D8B5-BAF3-1640-9D09-2051932D33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7FDC2B-C75A-744E-A228-0B7E2EFC01FA}" type="datetimeFigureOut">
              <a:rPr lang="en-US" smtClean="0"/>
              <a:t>3/28/22</a:t>
            </a:fld>
            <a:endParaRPr lang="en-US"/>
          </a:p>
        </p:txBody>
      </p:sp>
      <p:sp>
        <p:nvSpPr>
          <p:cNvPr id="5" name="Footer Placeholder 4">
            <a:extLst>
              <a:ext uri="{FF2B5EF4-FFF2-40B4-BE49-F238E27FC236}">
                <a16:creationId xmlns:a16="http://schemas.microsoft.com/office/drawing/2014/main" id="{F4185315-9FFB-F34F-85F5-92D0BF4A0E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6FB342-F638-F04F-8910-B515268278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B0AE1D-4D59-9B44-A51C-AD472A262FFF}" type="slidenum">
              <a:rPr lang="en-US" smtClean="0"/>
              <a:t>‹#›</a:t>
            </a:fld>
            <a:endParaRPr lang="en-US"/>
          </a:p>
        </p:txBody>
      </p:sp>
    </p:spTree>
    <p:extLst>
      <p:ext uri="{BB962C8B-B14F-4D97-AF65-F5344CB8AC3E}">
        <p14:creationId xmlns:p14="http://schemas.microsoft.com/office/powerpoint/2010/main" val="1981727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mailto:megan@devotedcreations.com" TargetMode="Externa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5" name="Rectangle 75">
            <a:extLst>
              <a:ext uri="{FF2B5EF4-FFF2-40B4-BE49-F238E27FC236}">
                <a16:creationId xmlns:a16="http://schemas.microsoft.com/office/drawing/2014/main" id="{C7F55EAC-550A-4BDD-9099-3F20B8FA0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reeform: Shape 77">
            <a:extLst>
              <a:ext uri="{FF2B5EF4-FFF2-40B4-BE49-F238E27FC236}">
                <a16:creationId xmlns:a16="http://schemas.microsoft.com/office/drawing/2014/main" id="{DC4F5A5F-493F-49AE-89B6-D5AF5EBC8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724001 w 12192000"/>
              <a:gd name="connsiteY0" fmla="*/ 434021 h 6858000"/>
              <a:gd name="connsiteX1" fmla="*/ 6471155 w 12192000"/>
              <a:gd name="connsiteY1" fmla="*/ 434599 h 6858000"/>
              <a:gd name="connsiteX2" fmla="*/ 5384913 w 12192000"/>
              <a:gd name="connsiteY2" fmla="*/ 497971 h 6858000"/>
              <a:gd name="connsiteX3" fmla="*/ 4818280 w 12192000"/>
              <a:gd name="connsiteY3" fmla="*/ 541802 h 6858000"/>
              <a:gd name="connsiteX4" fmla="*/ 3965428 w 12192000"/>
              <a:gd name="connsiteY4" fmla="*/ 675942 h 6858000"/>
              <a:gd name="connsiteX5" fmla="*/ 3699528 w 12192000"/>
              <a:gd name="connsiteY5" fmla="*/ 770472 h 6858000"/>
              <a:gd name="connsiteX6" fmla="*/ 3438854 w 12192000"/>
              <a:gd name="connsiteY6" fmla="*/ 834899 h 6858000"/>
              <a:gd name="connsiteX7" fmla="*/ 3367443 w 12192000"/>
              <a:gd name="connsiteY7" fmla="*/ 893518 h 6858000"/>
              <a:gd name="connsiteX8" fmla="*/ 3467301 w 12192000"/>
              <a:gd name="connsiteY8" fmla="*/ 953722 h 6858000"/>
              <a:gd name="connsiteX9" fmla="*/ 3889955 w 12192000"/>
              <a:gd name="connsiteY9" fmla="*/ 977486 h 6858000"/>
              <a:gd name="connsiteX10" fmla="*/ 3502135 w 12192000"/>
              <a:gd name="connsiteY10" fmla="*/ 1054062 h 6858000"/>
              <a:gd name="connsiteX11" fmla="*/ 4072832 w 12192000"/>
              <a:gd name="connsiteY11" fmla="*/ 1017622 h 6858000"/>
              <a:gd name="connsiteX12" fmla="*/ 4244099 w 12192000"/>
              <a:gd name="connsiteY12" fmla="*/ 1030825 h 6858000"/>
              <a:gd name="connsiteX13" fmla="*/ 4095475 w 12192000"/>
              <a:gd name="connsiteY13" fmla="*/ 1092084 h 6858000"/>
              <a:gd name="connsiteX14" fmla="*/ 3327386 w 12192000"/>
              <a:gd name="connsiteY14" fmla="*/ 1215660 h 6858000"/>
              <a:gd name="connsiteX15" fmla="*/ 3254813 w 12192000"/>
              <a:gd name="connsiteY15" fmla="*/ 1226749 h 6858000"/>
              <a:gd name="connsiteX16" fmla="*/ 2776427 w 12192000"/>
              <a:gd name="connsiteY16" fmla="*/ 1401552 h 6858000"/>
              <a:gd name="connsiteX17" fmla="*/ 3063226 w 12192000"/>
              <a:gd name="connsiteY17" fmla="*/ 1384124 h 6858000"/>
              <a:gd name="connsiteX18" fmla="*/ 2754945 w 12192000"/>
              <a:gd name="connsiteY18" fmla="*/ 1495025 h 6858000"/>
              <a:gd name="connsiteX19" fmla="*/ 2381061 w 12192000"/>
              <a:gd name="connsiteY19" fmla="*/ 1619658 h 6858000"/>
              <a:gd name="connsiteX20" fmla="*/ 2008336 w 12192000"/>
              <a:gd name="connsiteY20" fmla="*/ 1814527 h 6858000"/>
              <a:gd name="connsiteX21" fmla="*/ 1740695 w 12192000"/>
              <a:gd name="connsiteY21" fmla="*/ 1914337 h 6858000"/>
              <a:gd name="connsiteX22" fmla="*/ 1787720 w 12192000"/>
              <a:gd name="connsiteY22" fmla="*/ 1991970 h 6858000"/>
              <a:gd name="connsiteX23" fmla="*/ 1754048 w 12192000"/>
              <a:gd name="connsiteY23" fmla="*/ 2078049 h 6858000"/>
              <a:gd name="connsiteX24" fmla="*/ 2228951 w 12192000"/>
              <a:gd name="connsiteY24" fmla="*/ 1996721 h 6858000"/>
              <a:gd name="connsiteX25" fmla="*/ 2054781 w 12192000"/>
              <a:gd name="connsiteY25" fmla="*/ 2053228 h 6858000"/>
              <a:gd name="connsiteX26" fmla="*/ 1985693 w 12192000"/>
              <a:gd name="connsiteY26" fmla="*/ 2109207 h 6858000"/>
              <a:gd name="connsiteX27" fmla="*/ 2061168 w 12192000"/>
              <a:gd name="connsiteY27" fmla="*/ 2130859 h 6858000"/>
              <a:gd name="connsiteX28" fmla="*/ 2388026 w 12192000"/>
              <a:gd name="connsiteY28" fmla="*/ 2184726 h 6858000"/>
              <a:gd name="connsiteX29" fmla="*/ 1560719 w 12192000"/>
              <a:gd name="connsiteY29" fmla="*/ 2384876 h 6858000"/>
              <a:gd name="connsiteX30" fmla="*/ 1679734 w 12192000"/>
              <a:gd name="connsiteY30" fmla="*/ 2400191 h 6858000"/>
              <a:gd name="connsiteX31" fmla="*/ 2882089 w 12192000"/>
              <a:gd name="connsiteY31" fmla="*/ 2383292 h 6858000"/>
              <a:gd name="connsiteX32" fmla="*/ 3116638 w 12192000"/>
              <a:gd name="connsiteY32" fmla="*/ 2359528 h 6858000"/>
              <a:gd name="connsiteX33" fmla="*/ 2897765 w 12192000"/>
              <a:gd name="connsiteY33" fmla="*/ 2758243 h 6858000"/>
              <a:gd name="connsiteX34" fmla="*/ 2981367 w 12192000"/>
              <a:gd name="connsiteY34" fmla="*/ 2829008 h 6858000"/>
              <a:gd name="connsiteX35" fmla="*/ 2682955 w 12192000"/>
              <a:gd name="connsiteY35" fmla="*/ 2846436 h 6858000"/>
              <a:gd name="connsiteX36" fmla="*/ 2099485 w 12192000"/>
              <a:gd name="connsiteY36" fmla="*/ 3066653 h 6858000"/>
              <a:gd name="connsiteX37" fmla="*/ 1807460 w 12192000"/>
              <a:gd name="connsiteY37" fmla="*/ 3454808 h 6858000"/>
              <a:gd name="connsiteX38" fmla="*/ 1921251 w 12192000"/>
              <a:gd name="connsiteY38" fmla="*/ 3540889 h 6858000"/>
              <a:gd name="connsiteX39" fmla="*/ 1453313 w 12192000"/>
              <a:gd name="connsiteY39" fmla="*/ 3637002 h 6858000"/>
              <a:gd name="connsiteX40" fmla="*/ 1686122 w 12192000"/>
              <a:gd name="connsiteY40" fmla="*/ 3667634 h 6858000"/>
              <a:gd name="connsiteX41" fmla="*/ 1513692 w 12192000"/>
              <a:gd name="connsiteY41" fmla="*/ 3725196 h 6858000"/>
              <a:gd name="connsiteX42" fmla="*/ 1369711 w 12192000"/>
              <a:gd name="connsiteY42" fmla="*/ 3826063 h 6858000"/>
              <a:gd name="connsiteX43" fmla="*/ 2051298 w 12192000"/>
              <a:gd name="connsiteY43" fmla="*/ 3754242 h 6858000"/>
              <a:gd name="connsiteX44" fmla="*/ 2245207 w 12192000"/>
              <a:gd name="connsiteY44" fmla="*/ 3797018 h 6858000"/>
              <a:gd name="connsiteX45" fmla="*/ 2353192 w 12192000"/>
              <a:gd name="connsiteY45" fmla="*/ 3796489 h 6858000"/>
              <a:gd name="connsiteX46" fmla="*/ 2490207 w 12192000"/>
              <a:gd name="connsiteY46" fmla="*/ 3801242 h 6858000"/>
              <a:gd name="connsiteX47" fmla="*/ 2375835 w 12192000"/>
              <a:gd name="connsiteY47" fmla="*/ 3839794 h 6858000"/>
              <a:gd name="connsiteX48" fmla="*/ 2522138 w 12192000"/>
              <a:gd name="connsiteY48" fmla="*/ 4009841 h 6858000"/>
              <a:gd name="connsiteX49" fmla="*/ 1998466 w 12192000"/>
              <a:gd name="connsiteY49" fmla="*/ 4130778 h 6858000"/>
              <a:gd name="connsiteX50" fmla="*/ 2114580 w 12192000"/>
              <a:gd name="connsiteY50" fmla="*/ 4154543 h 6858000"/>
              <a:gd name="connsiteX51" fmla="*/ 2177862 w 12192000"/>
              <a:gd name="connsiteY51" fmla="*/ 4189925 h 6858000"/>
              <a:gd name="connsiteX52" fmla="*/ 1868419 w 12192000"/>
              <a:gd name="connsiteY52" fmla="*/ 4382153 h 6858000"/>
              <a:gd name="connsiteX53" fmla="*/ 2279460 w 12192000"/>
              <a:gd name="connsiteY53" fmla="*/ 4356805 h 6858000"/>
              <a:gd name="connsiteX54" fmla="*/ 2029817 w 12192000"/>
              <a:gd name="connsiteY54" fmla="*/ 4468235 h 6858000"/>
              <a:gd name="connsiteX55" fmla="*/ 1560137 w 12192000"/>
              <a:gd name="connsiteY55" fmla="*/ 4730172 h 6858000"/>
              <a:gd name="connsiteX56" fmla="*/ 1956664 w 12192000"/>
              <a:gd name="connsiteY56" fmla="*/ 4820477 h 6858000"/>
              <a:gd name="connsiteX57" fmla="*/ 3268168 w 12192000"/>
              <a:gd name="connsiteY57" fmla="*/ 4852692 h 6858000"/>
              <a:gd name="connsiteX58" fmla="*/ 2807197 w 12192000"/>
              <a:gd name="connsiteY58" fmla="*/ 4939300 h 6858000"/>
              <a:gd name="connsiteX59" fmla="*/ 2721272 w 12192000"/>
              <a:gd name="connsiteY59" fmla="*/ 4970458 h 6858000"/>
              <a:gd name="connsiteX60" fmla="*/ 2802552 w 12192000"/>
              <a:gd name="connsiteY60" fmla="*/ 5014291 h 6858000"/>
              <a:gd name="connsiteX61" fmla="*/ 2537812 w 12192000"/>
              <a:gd name="connsiteY61" fmla="*/ 5053898 h 6858000"/>
              <a:gd name="connsiteX62" fmla="*/ 2569744 w 12192000"/>
              <a:gd name="connsiteY62" fmla="*/ 5153182 h 6858000"/>
              <a:gd name="connsiteX63" fmla="*/ 1987436 w 12192000"/>
              <a:gd name="connsiteY63" fmla="*/ 5334320 h 6858000"/>
              <a:gd name="connsiteX64" fmla="*/ 1972921 w 12192000"/>
              <a:gd name="connsiteY64" fmla="*/ 5382376 h 6858000"/>
              <a:gd name="connsiteX65" fmla="*/ 2341001 w 12192000"/>
              <a:gd name="connsiteY65" fmla="*/ 5360725 h 6858000"/>
              <a:gd name="connsiteX66" fmla="*/ 2710822 w 12192000"/>
              <a:gd name="connsiteY66" fmla="*/ 5418816 h 6858000"/>
              <a:gd name="connsiteX67" fmla="*/ 2833903 w 12192000"/>
              <a:gd name="connsiteY67" fmla="*/ 5413007 h 6858000"/>
              <a:gd name="connsiteX68" fmla="*/ 3011556 w 12192000"/>
              <a:gd name="connsiteY68" fmla="*/ 5399276 h 6858000"/>
              <a:gd name="connsiteX69" fmla="*/ 3254233 w 12192000"/>
              <a:gd name="connsiteY69" fmla="*/ 5439412 h 6858000"/>
              <a:gd name="connsiteX70" fmla="*/ 2792101 w 12192000"/>
              <a:gd name="connsiteY70" fmla="*/ 5471625 h 6858000"/>
              <a:gd name="connsiteX71" fmla="*/ 2977303 w 12192000"/>
              <a:gd name="connsiteY71" fmla="*/ 5539751 h 6858000"/>
              <a:gd name="connsiteX72" fmla="*/ 3656566 w 12192000"/>
              <a:gd name="connsiteY72" fmla="*/ 5678642 h 6858000"/>
              <a:gd name="connsiteX73" fmla="*/ 4858340 w 12192000"/>
              <a:gd name="connsiteY73" fmla="*/ 5969625 h 6858000"/>
              <a:gd name="connsiteX74" fmla="*/ 5296668 w 12192000"/>
              <a:gd name="connsiteY74" fmla="*/ 6043559 h 6858000"/>
              <a:gd name="connsiteX75" fmla="*/ 5456323 w 12192000"/>
              <a:gd name="connsiteY75" fmla="*/ 6042502 h 6858000"/>
              <a:gd name="connsiteX76" fmla="*/ 5267058 w 12192000"/>
              <a:gd name="connsiteY76" fmla="*/ 6100066 h 6858000"/>
              <a:gd name="connsiteX77" fmla="*/ 7095266 w 12192000"/>
              <a:gd name="connsiteY77" fmla="*/ 6287541 h 6858000"/>
              <a:gd name="connsiteX78" fmla="*/ 9707235 w 12192000"/>
              <a:gd name="connsiteY78" fmla="*/ 5994446 h 6858000"/>
              <a:gd name="connsiteX79" fmla="*/ 10083442 w 12192000"/>
              <a:gd name="connsiteY79" fmla="*/ 5678642 h 6858000"/>
              <a:gd name="connsiteX80" fmla="*/ 10338892 w 12192000"/>
              <a:gd name="connsiteY80" fmla="*/ 4650957 h 6858000"/>
              <a:gd name="connsiteX81" fmla="*/ 10628013 w 12192000"/>
              <a:gd name="connsiteY81" fmla="*/ 4411198 h 6858000"/>
              <a:gd name="connsiteX82" fmla="*/ 10802766 w 12192000"/>
              <a:gd name="connsiteY82" fmla="*/ 4258050 h 6858000"/>
              <a:gd name="connsiteX83" fmla="*/ 10614662 w 12192000"/>
              <a:gd name="connsiteY83" fmla="*/ 4150318 h 6858000"/>
              <a:gd name="connsiteX84" fmla="*/ 10681427 w 12192000"/>
              <a:gd name="connsiteY84" fmla="*/ 4054203 h 6858000"/>
              <a:gd name="connsiteX85" fmla="*/ 10520029 w 12192000"/>
              <a:gd name="connsiteY85" fmla="*/ 3804411 h 6858000"/>
              <a:gd name="connsiteX86" fmla="*/ 10568798 w 12192000"/>
              <a:gd name="connsiteY86" fmla="*/ 3466426 h 6858000"/>
              <a:gd name="connsiteX87" fmla="*/ 10499709 w 12192000"/>
              <a:gd name="connsiteY87" fmla="*/ 3166465 h 6858000"/>
              <a:gd name="connsiteX88" fmla="*/ 10489840 w 12192000"/>
              <a:gd name="connsiteY88" fmla="*/ 2546475 h 6858000"/>
              <a:gd name="connsiteX89" fmla="*/ 10584471 w 12192000"/>
              <a:gd name="connsiteY89" fmla="*/ 2512148 h 6858000"/>
              <a:gd name="connsiteX90" fmla="*/ 10695942 w 12192000"/>
              <a:gd name="connsiteY90" fmla="*/ 2358471 h 6858000"/>
              <a:gd name="connsiteX91" fmla="*/ 10732516 w 12192000"/>
              <a:gd name="connsiteY91" fmla="*/ 2287706 h 6858000"/>
              <a:gd name="connsiteX92" fmla="*/ 10731357 w 12192000"/>
              <a:gd name="connsiteY92" fmla="*/ 2137725 h 6858000"/>
              <a:gd name="connsiteX93" fmla="*/ 10678525 w 12192000"/>
              <a:gd name="connsiteY93" fmla="*/ 2070656 h 6858000"/>
              <a:gd name="connsiteX94" fmla="*/ 10735999 w 12192000"/>
              <a:gd name="connsiteY94" fmla="*/ 1956587 h 6858000"/>
              <a:gd name="connsiteX95" fmla="*/ 10824246 w 12192000"/>
              <a:gd name="connsiteY95" fmla="*/ 1862584 h 6858000"/>
              <a:gd name="connsiteX96" fmla="*/ 10773156 w 12192000"/>
              <a:gd name="connsiteY96" fmla="*/ 1768054 h 6858000"/>
              <a:gd name="connsiteX97" fmla="*/ 10716261 w 12192000"/>
              <a:gd name="connsiteY97" fmla="*/ 1678278 h 6858000"/>
              <a:gd name="connsiteX98" fmla="*/ 10554864 w 12192000"/>
              <a:gd name="connsiteY98" fmla="*/ 1477599 h 6858000"/>
              <a:gd name="connsiteX99" fmla="*/ 10267483 w 12192000"/>
              <a:gd name="connsiteY99" fmla="*/ 1324977 h 6858000"/>
              <a:gd name="connsiteX100" fmla="*/ 9913337 w 12192000"/>
              <a:gd name="connsiteY100" fmla="*/ 1202458 h 6858000"/>
              <a:gd name="connsiteX101" fmla="*/ 10024805 w 12192000"/>
              <a:gd name="connsiteY101" fmla="*/ 1124827 h 6858000"/>
              <a:gd name="connsiteX102" fmla="*/ 9411726 w 12192000"/>
              <a:gd name="connsiteY102" fmla="*/ 980655 h 6858000"/>
              <a:gd name="connsiteX103" fmla="*/ 9930753 w 12192000"/>
              <a:gd name="connsiteY103" fmla="*/ 901968 h 6858000"/>
              <a:gd name="connsiteX104" fmla="*/ 9894178 w 12192000"/>
              <a:gd name="connsiteY104" fmla="*/ 871339 h 6858000"/>
              <a:gd name="connsiteX105" fmla="*/ 9858182 w 12192000"/>
              <a:gd name="connsiteY105" fmla="*/ 839125 h 6858000"/>
              <a:gd name="connsiteX106" fmla="*/ 10131050 w 12192000"/>
              <a:gd name="connsiteY106" fmla="*/ 792652 h 6858000"/>
              <a:gd name="connsiteX107" fmla="*/ 10006808 w 12192000"/>
              <a:gd name="connsiteY107" fmla="*/ 731920 h 6858000"/>
              <a:gd name="connsiteX108" fmla="*/ 10233809 w 12192000"/>
              <a:gd name="connsiteY108" fmla="*/ 710268 h 6858000"/>
              <a:gd name="connsiteX109" fmla="*/ 10267483 w 12192000"/>
              <a:gd name="connsiteY109" fmla="*/ 628940 h 6858000"/>
              <a:gd name="connsiteX110" fmla="*/ 10136275 w 12192000"/>
              <a:gd name="connsiteY110" fmla="*/ 589333 h 6858000"/>
              <a:gd name="connsiteX111" fmla="*/ 9131312 w 12192000"/>
              <a:gd name="connsiteY111" fmla="*/ 480544 h 6858000"/>
              <a:gd name="connsiteX112" fmla="*/ 7479600 w 12192000"/>
              <a:gd name="connsiteY112" fmla="*/ 454667 h 6858000"/>
              <a:gd name="connsiteX113" fmla="*/ 6724001 w 12192000"/>
              <a:gd name="connsiteY113" fmla="*/ 434021 h 6858000"/>
              <a:gd name="connsiteX114" fmla="*/ 0 w 12192000"/>
              <a:gd name="connsiteY114" fmla="*/ 0 h 6858000"/>
              <a:gd name="connsiteX115" fmla="*/ 12192000 w 12192000"/>
              <a:gd name="connsiteY115" fmla="*/ 0 h 6858000"/>
              <a:gd name="connsiteX116" fmla="*/ 12192000 w 12192000"/>
              <a:gd name="connsiteY116" fmla="*/ 6858000 h 6858000"/>
              <a:gd name="connsiteX117" fmla="*/ 0 w 12192000"/>
              <a:gd name="connsiteY1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2192000" h="6858000">
                <a:moveTo>
                  <a:pt x="6724001" y="434021"/>
                </a:moveTo>
                <a:cubicBezTo>
                  <a:pt x="6639882" y="433113"/>
                  <a:pt x="6555627" y="433147"/>
                  <a:pt x="6471155" y="434599"/>
                </a:cubicBezTo>
                <a:cubicBezTo>
                  <a:pt x="6109461" y="440937"/>
                  <a:pt x="5748349" y="439351"/>
                  <a:pt x="5384913" y="497971"/>
                </a:cubicBezTo>
                <a:cubicBezTo>
                  <a:pt x="5199132" y="528072"/>
                  <a:pt x="5005803" y="518038"/>
                  <a:pt x="4818280" y="541802"/>
                </a:cubicBezTo>
                <a:cubicBezTo>
                  <a:pt x="4532641" y="578242"/>
                  <a:pt x="4247003" y="621019"/>
                  <a:pt x="3965428" y="675942"/>
                </a:cubicBezTo>
                <a:cubicBezTo>
                  <a:pt x="3877181" y="693369"/>
                  <a:pt x="3768034" y="703930"/>
                  <a:pt x="3699528" y="770472"/>
                </a:cubicBezTo>
                <a:cubicBezTo>
                  <a:pt x="3590961" y="728224"/>
                  <a:pt x="3523617" y="807966"/>
                  <a:pt x="3438854" y="834899"/>
                </a:cubicBezTo>
                <a:cubicBezTo>
                  <a:pt x="3405761" y="845462"/>
                  <a:pt x="3362218" y="860248"/>
                  <a:pt x="3367443" y="893518"/>
                </a:cubicBezTo>
                <a:cubicBezTo>
                  <a:pt x="3372089" y="935238"/>
                  <a:pt x="3420855" y="962172"/>
                  <a:pt x="3467301" y="953722"/>
                </a:cubicBezTo>
                <a:cubicBezTo>
                  <a:pt x="3611863" y="927317"/>
                  <a:pt x="3741328" y="986464"/>
                  <a:pt x="3889955" y="977486"/>
                </a:cubicBezTo>
                <a:cubicBezTo>
                  <a:pt x="3760488" y="1002836"/>
                  <a:pt x="3631601" y="1028713"/>
                  <a:pt x="3502135" y="1054062"/>
                </a:cubicBezTo>
                <a:cubicBezTo>
                  <a:pt x="3694303" y="1074129"/>
                  <a:pt x="3883568" y="1038218"/>
                  <a:pt x="4072832" y="1017622"/>
                </a:cubicBezTo>
                <a:cubicBezTo>
                  <a:pt x="4133792" y="1011285"/>
                  <a:pt x="4228424" y="962699"/>
                  <a:pt x="4244099" y="1030825"/>
                </a:cubicBezTo>
                <a:cubicBezTo>
                  <a:pt x="4254550" y="1076242"/>
                  <a:pt x="4152951" y="1079410"/>
                  <a:pt x="4095475" y="1092084"/>
                </a:cubicBezTo>
                <a:cubicBezTo>
                  <a:pt x="3841766" y="1146479"/>
                  <a:pt x="3583994" y="1178165"/>
                  <a:pt x="3327386" y="1215660"/>
                </a:cubicBezTo>
                <a:cubicBezTo>
                  <a:pt x="3303001" y="1219357"/>
                  <a:pt x="3271070" y="1216188"/>
                  <a:pt x="3254813" y="1226749"/>
                </a:cubicBezTo>
                <a:cubicBezTo>
                  <a:pt x="3123605" y="1311774"/>
                  <a:pt x="2957563" y="1339765"/>
                  <a:pt x="2776427" y="1401552"/>
                </a:cubicBezTo>
                <a:cubicBezTo>
                  <a:pt x="2890798" y="1430598"/>
                  <a:pt x="2968012" y="1370921"/>
                  <a:pt x="3063226" y="1384124"/>
                </a:cubicBezTo>
                <a:cubicBezTo>
                  <a:pt x="2966272" y="1448024"/>
                  <a:pt x="2853641" y="1460171"/>
                  <a:pt x="2754945" y="1495025"/>
                </a:cubicBezTo>
                <a:cubicBezTo>
                  <a:pt x="2684117" y="1519846"/>
                  <a:pt x="2421119" y="1597477"/>
                  <a:pt x="2381061" y="1619658"/>
                </a:cubicBezTo>
                <a:cubicBezTo>
                  <a:pt x="2260302" y="1688311"/>
                  <a:pt x="2107033" y="1720525"/>
                  <a:pt x="2008336" y="1814527"/>
                </a:cubicBezTo>
                <a:cubicBezTo>
                  <a:pt x="1938668" y="1880540"/>
                  <a:pt x="1822554" y="1868393"/>
                  <a:pt x="1740695" y="1914337"/>
                </a:cubicBezTo>
                <a:cubicBezTo>
                  <a:pt x="1711667" y="1957642"/>
                  <a:pt x="1767982" y="1968733"/>
                  <a:pt x="1787720" y="1991970"/>
                </a:cubicBezTo>
                <a:cubicBezTo>
                  <a:pt x="1813846" y="2023126"/>
                  <a:pt x="1767401" y="2040555"/>
                  <a:pt x="1754048" y="2078049"/>
                </a:cubicBezTo>
                <a:cubicBezTo>
                  <a:pt x="1907898" y="2035802"/>
                  <a:pt x="2054781" y="2010981"/>
                  <a:pt x="2228951" y="1996721"/>
                </a:cubicBezTo>
                <a:cubicBezTo>
                  <a:pt x="2171475" y="2057452"/>
                  <a:pt x="2101807" y="2031048"/>
                  <a:pt x="2054781" y="2053228"/>
                </a:cubicBezTo>
                <a:cubicBezTo>
                  <a:pt x="2024011" y="2067487"/>
                  <a:pt x="1976984" y="2073824"/>
                  <a:pt x="1985693" y="2109207"/>
                </a:cubicBezTo>
                <a:cubicBezTo>
                  <a:pt x="1992660" y="2137196"/>
                  <a:pt x="2032140" y="2133500"/>
                  <a:pt x="2061168" y="2130859"/>
                </a:cubicBezTo>
                <a:cubicBezTo>
                  <a:pt x="2172636" y="2120825"/>
                  <a:pt x="2281202" y="2117656"/>
                  <a:pt x="2388026" y="2184726"/>
                </a:cubicBezTo>
                <a:cubicBezTo>
                  <a:pt x="2116321" y="2282425"/>
                  <a:pt x="1803977" y="2241233"/>
                  <a:pt x="1560719" y="2384876"/>
                </a:cubicBezTo>
                <a:cubicBezTo>
                  <a:pt x="1594973" y="2429237"/>
                  <a:pt x="1643739" y="2405472"/>
                  <a:pt x="1679734" y="2400191"/>
                </a:cubicBezTo>
                <a:cubicBezTo>
                  <a:pt x="1916026" y="2364279"/>
                  <a:pt x="2760170" y="2428180"/>
                  <a:pt x="2882089" y="2383292"/>
                </a:cubicBezTo>
                <a:cubicBezTo>
                  <a:pt x="2956983" y="2355830"/>
                  <a:pt x="3035941" y="2342628"/>
                  <a:pt x="3116638" y="2359528"/>
                </a:cubicBezTo>
                <a:cubicBezTo>
                  <a:pt x="3194434" y="2375898"/>
                  <a:pt x="3174696" y="2605622"/>
                  <a:pt x="2897765" y="2758243"/>
                </a:cubicBezTo>
                <a:cubicBezTo>
                  <a:pt x="2858286" y="2779895"/>
                  <a:pt x="3034779" y="2811053"/>
                  <a:pt x="2981367" y="2829008"/>
                </a:cubicBezTo>
                <a:cubicBezTo>
                  <a:pt x="2939566" y="2843267"/>
                  <a:pt x="2734626" y="2835346"/>
                  <a:pt x="2682955" y="2846436"/>
                </a:cubicBezTo>
                <a:cubicBezTo>
                  <a:pt x="2662635" y="2851188"/>
                  <a:pt x="2040267" y="3029159"/>
                  <a:pt x="2099485" y="3066653"/>
                </a:cubicBezTo>
                <a:cubicBezTo>
                  <a:pt x="2276558" y="3179139"/>
                  <a:pt x="2869897" y="3385098"/>
                  <a:pt x="1807460" y="3454808"/>
                </a:cubicBezTo>
                <a:cubicBezTo>
                  <a:pt x="1841132" y="3495472"/>
                  <a:pt x="1934024" y="3469596"/>
                  <a:pt x="1921251" y="3540889"/>
                </a:cubicBezTo>
                <a:cubicBezTo>
                  <a:pt x="1780173" y="3579440"/>
                  <a:pt x="1617035" y="3577328"/>
                  <a:pt x="1453313" y="3637002"/>
                </a:cubicBezTo>
                <a:cubicBezTo>
                  <a:pt x="1527047" y="3680307"/>
                  <a:pt x="1611808" y="3653902"/>
                  <a:pt x="1686122" y="3667634"/>
                </a:cubicBezTo>
                <a:cubicBezTo>
                  <a:pt x="1644320" y="3722027"/>
                  <a:pt x="1572330" y="3713578"/>
                  <a:pt x="1513692" y="3725196"/>
                </a:cubicBezTo>
                <a:cubicBezTo>
                  <a:pt x="1459700" y="3736286"/>
                  <a:pt x="1345329" y="3830816"/>
                  <a:pt x="1369711" y="3826063"/>
                </a:cubicBezTo>
                <a:cubicBezTo>
                  <a:pt x="1595553" y="3783815"/>
                  <a:pt x="1824877" y="3795434"/>
                  <a:pt x="2051298" y="3754242"/>
                </a:cubicBezTo>
                <a:cubicBezTo>
                  <a:pt x="2126192" y="3740511"/>
                  <a:pt x="2210955" y="3714106"/>
                  <a:pt x="2245207" y="3797018"/>
                </a:cubicBezTo>
                <a:cubicBezTo>
                  <a:pt x="2255659" y="3821310"/>
                  <a:pt x="2248109" y="3829232"/>
                  <a:pt x="2353192" y="3796489"/>
                </a:cubicBezTo>
                <a:cubicBezTo>
                  <a:pt x="2394414" y="3783815"/>
                  <a:pt x="2448988" y="3770085"/>
                  <a:pt x="2490207" y="3801242"/>
                </a:cubicBezTo>
                <a:cubicBezTo>
                  <a:pt x="2464082" y="3840321"/>
                  <a:pt x="2413572" y="3828703"/>
                  <a:pt x="2375835" y="3839794"/>
                </a:cubicBezTo>
                <a:cubicBezTo>
                  <a:pt x="2275978" y="3868311"/>
                  <a:pt x="2619094" y="3977100"/>
                  <a:pt x="2522138" y="4009841"/>
                </a:cubicBezTo>
                <a:cubicBezTo>
                  <a:pt x="2323584" y="4076912"/>
                  <a:pt x="2199343" y="4057372"/>
                  <a:pt x="1998466" y="4130778"/>
                </a:cubicBezTo>
                <a:cubicBezTo>
                  <a:pt x="2066973" y="4129192"/>
                  <a:pt x="2046072" y="4154543"/>
                  <a:pt x="2114580" y="4154543"/>
                </a:cubicBezTo>
                <a:cubicBezTo>
                  <a:pt x="2145350" y="4154543"/>
                  <a:pt x="2177862" y="4160878"/>
                  <a:pt x="2177862" y="4189925"/>
                </a:cubicBezTo>
                <a:cubicBezTo>
                  <a:pt x="2177862" y="4217385"/>
                  <a:pt x="1817330" y="4367895"/>
                  <a:pt x="1868419" y="4382153"/>
                </a:cubicBezTo>
                <a:cubicBezTo>
                  <a:pt x="2007755" y="4420704"/>
                  <a:pt x="2365385" y="4302410"/>
                  <a:pt x="2279460" y="4356805"/>
                </a:cubicBezTo>
                <a:cubicBezTo>
                  <a:pt x="2148834" y="4439716"/>
                  <a:pt x="2129094" y="4456088"/>
                  <a:pt x="2029817" y="4468235"/>
                </a:cubicBezTo>
                <a:cubicBezTo>
                  <a:pt x="1944474" y="4478796"/>
                  <a:pt x="1644320" y="4710633"/>
                  <a:pt x="1560137" y="4730172"/>
                </a:cubicBezTo>
                <a:cubicBezTo>
                  <a:pt x="1485825" y="4747072"/>
                  <a:pt x="1774947" y="4800410"/>
                  <a:pt x="1956664" y="4820477"/>
                </a:cubicBezTo>
                <a:cubicBezTo>
                  <a:pt x="2130256" y="4840017"/>
                  <a:pt x="3101544" y="4789319"/>
                  <a:pt x="3268168" y="4852692"/>
                </a:cubicBezTo>
                <a:cubicBezTo>
                  <a:pt x="3111993" y="4878041"/>
                  <a:pt x="2970336" y="4953030"/>
                  <a:pt x="2807197" y="4939300"/>
                </a:cubicBezTo>
                <a:cubicBezTo>
                  <a:pt x="2773524" y="4936660"/>
                  <a:pt x="2724756" y="4930323"/>
                  <a:pt x="2721272" y="4970458"/>
                </a:cubicBezTo>
                <a:cubicBezTo>
                  <a:pt x="2718369" y="5005313"/>
                  <a:pt x="2788038" y="4981548"/>
                  <a:pt x="2802552" y="5014291"/>
                </a:cubicBezTo>
                <a:cubicBezTo>
                  <a:pt x="2719531" y="5060235"/>
                  <a:pt x="2621415" y="5018515"/>
                  <a:pt x="2537812" y="5053898"/>
                </a:cubicBezTo>
                <a:cubicBezTo>
                  <a:pt x="2491948" y="5099314"/>
                  <a:pt x="2589483" y="5107236"/>
                  <a:pt x="2569744" y="5153182"/>
                </a:cubicBezTo>
                <a:cubicBezTo>
                  <a:pt x="2301522" y="5193845"/>
                  <a:pt x="2252174" y="5268836"/>
                  <a:pt x="1987436" y="5334320"/>
                </a:cubicBezTo>
                <a:cubicBezTo>
                  <a:pt x="1971179" y="5338545"/>
                  <a:pt x="1958407" y="5352274"/>
                  <a:pt x="1972921" y="5382376"/>
                </a:cubicBezTo>
                <a:cubicBezTo>
                  <a:pt x="2087874" y="5396107"/>
                  <a:pt x="2215599" y="5373399"/>
                  <a:pt x="2341001" y="5360725"/>
                </a:cubicBezTo>
                <a:cubicBezTo>
                  <a:pt x="2537812" y="5340129"/>
                  <a:pt x="2533748" y="5339072"/>
                  <a:pt x="2710822" y="5418816"/>
                </a:cubicBezTo>
                <a:cubicBezTo>
                  <a:pt x="2743914" y="5433602"/>
                  <a:pt x="2801390" y="5438355"/>
                  <a:pt x="2833903" y="5413007"/>
                </a:cubicBezTo>
                <a:cubicBezTo>
                  <a:pt x="2896604" y="5364422"/>
                  <a:pt x="2950016" y="5368646"/>
                  <a:pt x="3011556" y="5399276"/>
                </a:cubicBezTo>
                <a:cubicBezTo>
                  <a:pt x="3077160" y="5432547"/>
                  <a:pt x="3171793" y="5391882"/>
                  <a:pt x="3254233" y="5439412"/>
                </a:cubicBezTo>
                <a:cubicBezTo>
                  <a:pt x="3099802" y="5473739"/>
                  <a:pt x="2957563" y="5473739"/>
                  <a:pt x="2792101" y="5471625"/>
                </a:cubicBezTo>
                <a:cubicBezTo>
                  <a:pt x="2846095" y="5537639"/>
                  <a:pt x="2914601" y="5536582"/>
                  <a:pt x="2977303" y="5539751"/>
                </a:cubicBezTo>
                <a:cubicBezTo>
                  <a:pt x="3214174" y="5551898"/>
                  <a:pt x="3601411" y="5660686"/>
                  <a:pt x="3656566" y="5678642"/>
                </a:cubicBezTo>
                <a:cubicBezTo>
                  <a:pt x="4280675" y="5879847"/>
                  <a:pt x="4178497" y="5898332"/>
                  <a:pt x="4858340" y="5969625"/>
                </a:cubicBezTo>
                <a:cubicBezTo>
                  <a:pt x="5261253" y="6011873"/>
                  <a:pt x="4887368" y="6032469"/>
                  <a:pt x="5296668" y="6043559"/>
                </a:cubicBezTo>
                <a:cubicBezTo>
                  <a:pt x="5349500" y="6045143"/>
                  <a:pt x="5402911" y="6044087"/>
                  <a:pt x="5456323" y="6042502"/>
                </a:cubicBezTo>
                <a:cubicBezTo>
                  <a:pt x="5368077" y="6073134"/>
                  <a:pt x="5267058" y="6100066"/>
                  <a:pt x="5267058" y="6100066"/>
                </a:cubicBezTo>
                <a:cubicBezTo>
                  <a:pt x="5267058" y="6100066"/>
                  <a:pt x="5318728" y="6208854"/>
                  <a:pt x="7095266" y="6287541"/>
                </a:cubicBezTo>
                <a:cubicBezTo>
                  <a:pt x="7422124" y="6302329"/>
                  <a:pt x="9563254" y="6024548"/>
                  <a:pt x="9707235" y="5994446"/>
                </a:cubicBezTo>
                <a:cubicBezTo>
                  <a:pt x="9844249" y="5966984"/>
                  <a:pt x="10002164" y="5671247"/>
                  <a:pt x="10083442" y="5678642"/>
                </a:cubicBezTo>
                <a:cubicBezTo>
                  <a:pt x="10103183" y="5653293"/>
                  <a:pt x="10283158" y="5139979"/>
                  <a:pt x="10338892" y="4650957"/>
                </a:cubicBezTo>
                <a:cubicBezTo>
                  <a:pt x="10448618" y="4580718"/>
                  <a:pt x="10551960" y="4503088"/>
                  <a:pt x="10628013" y="4411198"/>
                </a:cubicBezTo>
                <a:cubicBezTo>
                  <a:pt x="10675040" y="4354692"/>
                  <a:pt x="10718003" y="4298185"/>
                  <a:pt x="10802766" y="4258050"/>
                </a:cubicBezTo>
                <a:cubicBezTo>
                  <a:pt x="10755739" y="4203128"/>
                  <a:pt x="10675040" y="4190453"/>
                  <a:pt x="10614662" y="4150318"/>
                </a:cubicBezTo>
                <a:cubicBezTo>
                  <a:pt x="10610017" y="4117046"/>
                  <a:pt x="10705811" y="4127081"/>
                  <a:pt x="10681427" y="4054203"/>
                </a:cubicBezTo>
                <a:cubicBezTo>
                  <a:pt x="10648335" y="3957032"/>
                  <a:pt x="10684328" y="3846131"/>
                  <a:pt x="10520029" y="3804411"/>
                </a:cubicBezTo>
                <a:cubicBezTo>
                  <a:pt x="10476485" y="3709881"/>
                  <a:pt x="10464294" y="3558845"/>
                  <a:pt x="10568798" y="3466426"/>
                </a:cubicBezTo>
                <a:cubicBezTo>
                  <a:pt x="10724388" y="3328592"/>
                  <a:pt x="10699424" y="3240927"/>
                  <a:pt x="10499709" y="3166465"/>
                </a:cubicBezTo>
                <a:cubicBezTo>
                  <a:pt x="10474164" y="3156958"/>
                  <a:pt x="10501452" y="2570768"/>
                  <a:pt x="10489840" y="2546475"/>
                </a:cubicBezTo>
                <a:cubicBezTo>
                  <a:pt x="10508418" y="2513205"/>
                  <a:pt x="10551960" y="2521126"/>
                  <a:pt x="10584471" y="2512148"/>
                </a:cubicBezTo>
                <a:cubicBezTo>
                  <a:pt x="10726711" y="2474125"/>
                  <a:pt x="10731357" y="2474125"/>
                  <a:pt x="10695942" y="2358471"/>
                </a:cubicBezTo>
                <a:cubicBezTo>
                  <a:pt x="10685490" y="2323616"/>
                  <a:pt x="10709874" y="2309357"/>
                  <a:pt x="10732516" y="2287706"/>
                </a:cubicBezTo>
                <a:cubicBezTo>
                  <a:pt x="10817280" y="2206905"/>
                  <a:pt x="10817860" y="2205850"/>
                  <a:pt x="10731357" y="2137725"/>
                </a:cubicBezTo>
                <a:cubicBezTo>
                  <a:pt x="10706391" y="2118185"/>
                  <a:pt x="10689555" y="2097061"/>
                  <a:pt x="10678525" y="2070656"/>
                </a:cubicBezTo>
                <a:cubicBezTo>
                  <a:pt x="10658203" y="2022599"/>
                  <a:pt x="10658784" y="1982463"/>
                  <a:pt x="10735999" y="1956587"/>
                </a:cubicBezTo>
                <a:cubicBezTo>
                  <a:pt x="10789993" y="1938104"/>
                  <a:pt x="10820762" y="1916978"/>
                  <a:pt x="10824246" y="1862584"/>
                </a:cubicBezTo>
                <a:cubicBezTo>
                  <a:pt x="10826570" y="1817166"/>
                  <a:pt x="10832955" y="1787594"/>
                  <a:pt x="10773156" y="1768054"/>
                </a:cubicBezTo>
                <a:cubicBezTo>
                  <a:pt x="10724969" y="1752211"/>
                  <a:pt x="10711036" y="1718412"/>
                  <a:pt x="10716261" y="1678278"/>
                </a:cubicBezTo>
                <a:cubicBezTo>
                  <a:pt x="10728452" y="1580050"/>
                  <a:pt x="10662849" y="1522487"/>
                  <a:pt x="10554864" y="1477599"/>
                </a:cubicBezTo>
                <a:cubicBezTo>
                  <a:pt x="10452101" y="1434822"/>
                  <a:pt x="10362116" y="1377259"/>
                  <a:pt x="10267483" y="1324977"/>
                </a:cubicBezTo>
                <a:cubicBezTo>
                  <a:pt x="10162399" y="1266887"/>
                  <a:pt x="10040481" y="1232031"/>
                  <a:pt x="9913337" y="1202458"/>
                </a:cubicBezTo>
                <a:cubicBezTo>
                  <a:pt x="9936561" y="1160210"/>
                  <a:pt x="10016678" y="1183974"/>
                  <a:pt x="10024805" y="1124827"/>
                </a:cubicBezTo>
                <a:cubicBezTo>
                  <a:pt x="9826251" y="1074658"/>
                  <a:pt x="9636408" y="999139"/>
                  <a:pt x="9411726" y="980655"/>
                </a:cubicBezTo>
                <a:cubicBezTo>
                  <a:pt x="9593444" y="990161"/>
                  <a:pt x="9758326" y="922036"/>
                  <a:pt x="9930753" y="901968"/>
                </a:cubicBezTo>
                <a:cubicBezTo>
                  <a:pt x="9947008" y="868698"/>
                  <a:pt x="9909273" y="877147"/>
                  <a:pt x="9894178" y="871339"/>
                </a:cubicBezTo>
                <a:cubicBezTo>
                  <a:pt x="9879083" y="865001"/>
                  <a:pt x="9860506" y="862889"/>
                  <a:pt x="9858182" y="839125"/>
                </a:cubicBezTo>
                <a:cubicBezTo>
                  <a:pt x="9941205" y="804798"/>
                  <a:pt x="10045126" y="827506"/>
                  <a:pt x="10131050" y="792652"/>
                </a:cubicBezTo>
                <a:cubicBezTo>
                  <a:pt x="10111891" y="741954"/>
                  <a:pt x="10037578" y="772583"/>
                  <a:pt x="10006808" y="731920"/>
                </a:cubicBezTo>
                <a:cubicBezTo>
                  <a:pt x="10086927" y="724526"/>
                  <a:pt x="10161239" y="721357"/>
                  <a:pt x="10233809" y="710268"/>
                </a:cubicBezTo>
                <a:cubicBezTo>
                  <a:pt x="10290705" y="701818"/>
                  <a:pt x="10306380" y="658513"/>
                  <a:pt x="10267483" y="628940"/>
                </a:cubicBezTo>
                <a:cubicBezTo>
                  <a:pt x="10232648" y="602536"/>
                  <a:pt x="10181559" y="600422"/>
                  <a:pt x="10136275" y="589333"/>
                </a:cubicBezTo>
                <a:cubicBezTo>
                  <a:pt x="9813479" y="512230"/>
                  <a:pt x="9474428" y="487409"/>
                  <a:pt x="9131312" y="480544"/>
                </a:cubicBezTo>
                <a:cubicBezTo>
                  <a:pt x="8580936" y="469453"/>
                  <a:pt x="8028817" y="469982"/>
                  <a:pt x="7479600" y="454667"/>
                </a:cubicBezTo>
                <a:cubicBezTo>
                  <a:pt x="7227489" y="447934"/>
                  <a:pt x="6976357" y="436744"/>
                  <a:pt x="6724001" y="434021"/>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5" name="Picture 5" descr="Logo&#10;&#10;Description automatically generated">
            <a:extLst>
              <a:ext uri="{FF2B5EF4-FFF2-40B4-BE49-F238E27FC236}">
                <a16:creationId xmlns:a16="http://schemas.microsoft.com/office/drawing/2014/main" id="{1360F017-0494-5145-9962-EFBE15F9A7B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34938" y="1639955"/>
            <a:ext cx="5791199" cy="337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5943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skateboards&#10;&#10;Description automatically generated with low confidence">
            <a:extLst>
              <a:ext uri="{FF2B5EF4-FFF2-40B4-BE49-F238E27FC236}">
                <a16:creationId xmlns:a16="http://schemas.microsoft.com/office/drawing/2014/main" id="{947E83C8-9FC0-684A-AA47-01B78ED9C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567825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209C297F-149E-4F41-9C4E-C48A653B7B50}"/>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5A51C36-FD3A-2D4F-9D4D-D2F2A609822E}"/>
              </a:ext>
            </a:extLst>
          </p:cNvPr>
          <p:cNvSpPr txBox="1"/>
          <p:nvPr/>
        </p:nvSpPr>
        <p:spPr>
          <a:xfrm>
            <a:off x="5076922" y="1903228"/>
            <a:ext cx="6644218" cy="4631924"/>
          </a:xfrm>
          <a:prstGeom prst="rect">
            <a:avLst/>
          </a:prstGeom>
          <a:noFill/>
          <a:ln cap="flat">
            <a:noFill/>
          </a:ln>
        </p:spPr>
        <p:txBody>
          <a:bodyPr vert="horz" wrap="square" lIns="91440" tIns="45720" rIns="91440" bIns="45720" anchor="t" anchorCtr="0" compatLnSpc="1">
            <a:normAutofit fontScale="92500" lnSpcReduction="20000"/>
          </a:bodyPr>
          <a:lstStyle/>
          <a:p>
            <a:r>
              <a:rPr lang="en-US" sz="2400" b="1" dirty="0">
                <a:latin typeface="Baskerville" panose="02020502070401020303" pitchFamily="18" charset="0"/>
                <a:ea typeface="Baskerville" panose="02020502070401020303" pitchFamily="18" charset="0"/>
              </a:rPr>
              <a:t>• Indoor/Outdoor Bronzing Blend </a:t>
            </a:r>
            <a:r>
              <a:rPr lang="en-US" sz="2400" dirty="0">
                <a:latin typeface="Baskerville" panose="02020502070401020303" pitchFamily="18" charset="0"/>
                <a:ea typeface="Baskerville" panose="02020502070401020303" pitchFamily="18" charset="0"/>
              </a:rPr>
              <a:t>– Low levels of DHA combined with high levels of Natural bronzers allow the skin to develop natural, long lasting bronzed results. </a:t>
            </a:r>
          </a:p>
          <a:p>
            <a:r>
              <a:rPr lang="en-US" sz="2400" b="1" dirty="0">
                <a:latin typeface="Baskerville" panose="02020502070401020303" pitchFamily="18" charset="0"/>
                <a:ea typeface="Baskerville" panose="02020502070401020303" pitchFamily="18" charset="0"/>
              </a:rPr>
              <a:t>• Guava Extracts </a:t>
            </a:r>
            <a:r>
              <a:rPr lang="en-US" sz="2400" dirty="0">
                <a:latin typeface="Baskerville" panose="02020502070401020303" pitchFamily="18" charset="0"/>
                <a:ea typeface="Baskerville" panose="02020502070401020303" pitchFamily="18" charset="0"/>
              </a:rPr>
              <a:t>– Anti-aging ingredient that is rich in antioxidants to help reduce the appearance of fine lines and wrinkles while providing a glowing complexion. </a:t>
            </a:r>
          </a:p>
          <a:p>
            <a:r>
              <a:rPr lang="en-US" sz="2400" b="1" dirty="0">
                <a:latin typeface="Baskerville" panose="02020502070401020303" pitchFamily="18" charset="0"/>
                <a:ea typeface="Baskerville" panose="02020502070401020303" pitchFamily="18" charset="0"/>
              </a:rPr>
              <a:t>• Watermelon Extracts </a:t>
            </a:r>
            <a:r>
              <a:rPr lang="en-US" sz="2400" dirty="0">
                <a:latin typeface="Baskerville" panose="02020502070401020303" pitchFamily="18" charset="0"/>
                <a:ea typeface="Baskerville" panose="02020502070401020303" pitchFamily="18" charset="0"/>
              </a:rPr>
              <a:t>– Provides 24-hour hydration while improving the skins tone and deeply improving the appearance of fine lines, wrinkles and dry spots of the skin. </a:t>
            </a:r>
          </a:p>
          <a:p>
            <a:r>
              <a:rPr lang="en-US" sz="2400" b="1" dirty="0">
                <a:latin typeface="Baskerville" panose="02020502070401020303" pitchFamily="18" charset="0"/>
                <a:ea typeface="Baskerville" panose="02020502070401020303" pitchFamily="18" charset="0"/>
              </a:rPr>
              <a:t>• Tattoo &amp; Color Fade Protection </a:t>
            </a:r>
            <a:r>
              <a:rPr lang="en-US" sz="2400" dirty="0">
                <a:latin typeface="Baskerville" panose="02020502070401020303" pitchFamily="18" charset="0"/>
                <a:ea typeface="Baskerville" panose="02020502070401020303" pitchFamily="18" charset="0"/>
              </a:rPr>
              <a:t>– Protects the color and the luster of your tan and your tattoos.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Island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6DDFFDF-F541-174A-8DFC-71C8D2F741FE}"/>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Vacay Vibes</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Indoor/Outdoor Tropical Bronzing Cocktail Infused with Skin Quenching Watermelon &amp; Guava Extracts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Plus Electrolyte Enhanced Coconut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14857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332F356-B007-DA41-83F3-90600D29898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292667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F761AF4B-823A-FB4E-A11A-CB5261D70753}"/>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BD76C7BC-D546-6948-8D9F-87C75AD040D2}"/>
              </a:ext>
            </a:extLst>
          </p:cNvPr>
          <p:cNvSpPr txBox="1"/>
          <p:nvPr/>
        </p:nvSpPr>
        <p:spPr>
          <a:xfrm>
            <a:off x="5082363" y="1853945"/>
            <a:ext cx="6715338" cy="4781108"/>
          </a:xfrm>
          <a:prstGeom prst="rect">
            <a:avLst/>
          </a:prstGeom>
          <a:noFill/>
          <a:ln cap="flat">
            <a:noFill/>
          </a:ln>
        </p:spPr>
        <p:txBody>
          <a:bodyPr vert="horz" wrap="square" lIns="91440" tIns="45720" rIns="91440" bIns="45720" anchor="t" anchorCtr="0" compatLnSpc="1">
            <a:noAutofit/>
          </a:bodyPr>
          <a:lstStyle/>
          <a:p>
            <a:r>
              <a:rPr lang="en-US" sz="1850" b="1" dirty="0">
                <a:latin typeface="Baskerville" panose="02020502070401020303" pitchFamily="18" charset="0"/>
                <a:ea typeface="Baskerville" panose="02020502070401020303" pitchFamily="18" charset="0"/>
              </a:rPr>
              <a:t>• Calming Cucumber Extract </a:t>
            </a:r>
            <a:r>
              <a:rPr lang="en-US" sz="1850" dirty="0">
                <a:latin typeface="Baskerville" panose="02020502070401020303" pitchFamily="18" charset="0"/>
                <a:ea typeface="Baskerville" panose="02020502070401020303" pitchFamily="18" charset="0"/>
              </a:rPr>
              <a:t>– Works as a nourishing anti-inflammatory to help calm sensitive skin. </a:t>
            </a:r>
          </a:p>
          <a:p>
            <a:r>
              <a:rPr lang="en-US" sz="1850" b="1" dirty="0">
                <a:latin typeface="Baskerville" panose="02020502070401020303" pitchFamily="18" charset="0"/>
                <a:ea typeface="Baskerville" panose="02020502070401020303" pitchFamily="18" charset="0"/>
              </a:rPr>
              <a:t>• Detoxifying Green Clay </a:t>
            </a:r>
            <a:r>
              <a:rPr lang="en-US" sz="1850" dirty="0">
                <a:latin typeface="Baskerville" panose="02020502070401020303" pitchFamily="18" charset="0"/>
                <a:ea typeface="Baskerville" panose="02020502070401020303" pitchFamily="18" charset="0"/>
              </a:rPr>
              <a:t>– Helps to detoxify and pull impurities from the skin, absorbs excess oil and is packed with vitamins and minerals to help fight redness, dryness and skin inflammation.</a:t>
            </a:r>
          </a:p>
          <a:p>
            <a:r>
              <a:rPr lang="en-US" sz="1850" b="1" dirty="0">
                <a:latin typeface="Baskerville" panose="02020502070401020303" pitchFamily="18" charset="0"/>
                <a:ea typeface="Baskerville" panose="02020502070401020303" pitchFamily="18" charset="0"/>
              </a:rPr>
              <a:t>• Green Tea Extracts </a:t>
            </a:r>
            <a:r>
              <a:rPr lang="en-US" sz="1850" dirty="0">
                <a:latin typeface="Baskerville" panose="02020502070401020303" pitchFamily="18" charset="0"/>
                <a:ea typeface="Baskerville" panose="02020502070401020303" pitchFamily="18" charset="0"/>
              </a:rPr>
              <a:t>– A potent anti-aging ingredient that combats signs of aging and contains anti-inflammatory properties that reduce redness and skin irritations. </a:t>
            </a:r>
          </a:p>
          <a:p>
            <a:r>
              <a:rPr lang="en-US" sz="1850" b="1" dirty="0">
                <a:latin typeface="Baskerville" panose="02020502070401020303" pitchFamily="18" charset="0"/>
                <a:ea typeface="Baskerville" panose="02020502070401020303" pitchFamily="18" charset="0"/>
              </a:rPr>
              <a:t>• Anti-Reddening Formula </a:t>
            </a:r>
            <a:r>
              <a:rPr lang="en-US" sz="1850" dirty="0">
                <a:latin typeface="Baskerville" panose="02020502070401020303" pitchFamily="18" charset="0"/>
                <a:ea typeface="Baskerville" panose="02020502070401020303" pitchFamily="18" charset="0"/>
              </a:rPr>
              <a:t>– Works to combat any red tones in the skin so you are left with natural, bronzed results. </a:t>
            </a:r>
          </a:p>
          <a:p>
            <a:r>
              <a:rPr lang="en-US" sz="1850" b="1" dirty="0">
                <a:latin typeface="Baskerville" panose="02020502070401020303" pitchFamily="18" charset="0"/>
                <a:ea typeface="Baskerville" panose="02020502070401020303" pitchFamily="18" charset="0"/>
              </a:rPr>
              <a:t>• Free of - </a:t>
            </a:r>
            <a:r>
              <a:rPr lang="en-US" sz="1850" dirty="0">
                <a:latin typeface="Baskerville" panose="02020502070401020303" pitchFamily="18" charset="0"/>
                <a:ea typeface="Baskerville" panose="02020502070401020303" pitchFamily="18" charset="0"/>
              </a:rPr>
              <a:t>Parabens, Soy, Wheat, Fragrance, Nuts, Oils and Talc’s </a:t>
            </a:r>
          </a:p>
          <a:p>
            <a:r>
              <a:rPr lang="en-US" sz="1850" dirty="0">
                <a:latin typeface="Baskerville" panose="02020502070401020303" pitchFamily="18" charset="0"/>
                <a:ea typeface="Baskerville" panose="02020502070401020303" pitchFamily="18" charset="0"/>
              </a:rPr>
              <a:t>Vegan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85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85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a:t>
            </a:r>
            <a:r>
              <a:rPr lang="en-US" sz="1850" dirty="0">
                <a:solidFill>
                  <a:srgbClr val="000000"/>
                </a:solidFill>
                <a:latin typeface="Baskerville" panose="02020502070401020303" pitchFamily="18" charset="0"/>
                <a:ea typeface="Baskerville" panose="02020502070401020303" pitchFamily="18" charset="0"/>
                <a:cs typeface="Lucida Sans" pitchFamily="2"/>
              </a:rPr>
              <a:t> Free</a:t>
            </a:r>
            <a:endParaRPr lang="en-US" sz="185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85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EFFEA67-11FF-E045-86E2-71F9F84D428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fontScale="92500" lnSpcReduction="10000"/>
          </a:bodyPr>
          <a:lstStyle/>
          <a:p>
            <a:r>
              <a:rPr lang="en-US" sz="4000" b="1" dirty="0">
                <a:solidFill>
                  <a:srgbClr val="000000"/>
                </a:solidFill>
                <a:latin typeface="Bodoni 72 Oldstyle Book" pitchFamily="2" charset="0"/>
                <a:ea typeface="SimSun" pitchFamily="2"/>
                <a:cs typeface="Lucida Sans" pitchFamily="2"/>
              </a:rPr>
              <a:t>Dare to be Dark</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Creamy &amp; Clear Pure Tanning Optimizer </a:t>
            </a:r>
          </a:p>
          <a:p>
            <a:r>
              <a:rPr lang="en-US" dirty="0">
                <a:latin typeface="Baskerville" panose="02020502070401020303" pitchFamily="18" charset="0"/>
                <a:ea typeface="Baskerville" panose="02020502070401020303" pitchFamily="18" charset="0"/>
              </a:rPr>
              <a:t>Anti-Reddening Sensitive Skin Formula With Essential Vitamins &amp; Nutrients Free of: Parabens, Soy, Wheat, Fragrance, Nuts, Oils and Talc’s Vegan Hypoallergenic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78663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tems, bunch, several&#10;&#10;Description automatically generated">
            <a:extLst>
              <a:ext uri="{FF2B5EF4-FFF2-40B4-BE49-F238E27FC236}">
                <a16:creationId xmlns:a16="http://schemas.microsoft.com/office/drawing/2014/main" id="{41F1523D-DDE3-1C49-9341-5D601BE3DD8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2420670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54412829-B544-524B-B4F6-7287697D2404}"/>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31CAE46-B5C9-0F4A-B1BD-9FA7640BA156}"/>
              </a:ext>
            </a:extLst>
          </p:cNvPr>
          <p:cNvSpPr txBox="1"/>
          <p:nvPr/>
        </p:nvSpPr>
        <p:spPr>
          <a:xfrm>
            <a:off x="5076922" y="1754044"/>
            <a:ext cx="6836922" cy="4781108"/>
          </a:xfrm>
          <a:prstGeom prst="rect">
            <a:avLst/>
          </a:prstGeom>
          <a:noFill/>
          <a:ln cap="flat">
            <a:noFill/>
          </a:ln>
        </p:spPr>
        <p:txBody>
          <a:bodyPr vert="horz" wrap="square" lIns="91440" tIns="45720" rIns="91440" bIns="45720" anchor="t" anchorCtr="0" compatLnSpc="1">
            <a:normAutofit lnSpcReduction="10000"/>
          </a:bodyPr>
          <a:lstStyle/>
          <a:p>
            <a:r>
              <a:rPr lang="en-US" sz="1400" b="1" dirty="0">
                <a:latin typeface="Baskerville" panose="02020502070401020303" pitchFamily="18" charset="0"/>
                <a:ea typeface="Baskerville" panose="02020502070401020303" pitchFamily="18" charset="0"/>
              </a:rPr>
              <a:t>• Sugarcane </a:t>
            </a:r>
            <a:r>
              <a:rPr lang="en-US" sz="1400" b="1" dirty="0" err="1">
                <a:latin typeface="Baskerville" panose="02020502070401020303" pitchFamily="18" charset="0"/>
                <a:ea typeface="Baskerville" panose="02020502070401020303" pitchFamily="18" charset="0"/>
              </a:rPr>
              <a:t>Squalane</a:t>
            </a:r>
            <a:r>
              <a:rPr lang="en-US" sz="1400" b="1" dirty="0">
                <a:latin typeface="Baskerville" panose="02020502070401020303" pitchFamily="18" charset="0"/>
                <a:ea typeface="Baskerville" panose="02020502070401020303" pitchFamily="18" charset="0"/>
              </a:rPr>
              <a:t> - </a:t>
            </a:r>
            <a:r>
              <a:rPr lang="en-US" sz="1400" dirty="0">
                <a:latin typeface="Baskerville" panose="02020502070401020303" pitchFamily="18" charset="0"/>
                <a:ea typeface="Baskerville" panose="02020502070401020303" pitchFamily="18" charset="0"/>
              </a:rPr>
              <a:t>Mimics the skin’s oil production while being lightweight and containing antioxidant properties to repair the overall appearance of the skin.</a:t>
            </a:r>
          </a:p>
          <a:p>
            <a:r>
              <a:rPr lang="en-US" sz="1400" b="1" dirty="0">
                <a:latin typeface="Baskerville" panose="02020502070401020303" pitchFamily="18" charset="0"/>
                <a:ea typeface="Baskerville" panose="02020502070401020303" pitchFamily="18" charset="0"/>
              </a:rPr>
              <a:t>• Vegan Collagen– </a:t>
            </a:r>
            <a:r>
              <a:rPr lang="en-US" sz="1400" dirty="0">
                <a:latin typeface="Baskerville" panose="02020502070401020303" pitchFamily="18" charset="0"/>
                <a:ea typeface="Baskerville" panose="02020502070401020303" pitchFamily="18" charset="0"/>
              </a:rPr>
              <a:t>Helps to strengthen and condition the skin to visibly improve texture and suppleness while also helping to restore skin’s natural moisture barrier, diminishing the look of fine lines and wrinkles and strengthening skin’s elasticity. </a:t>
            </a:r>
          </a:p>
          <a:p>
            <a:r>
              <a:rPr lang="en-US" sz="1400" b="1" dirty="0">
                <a:latin typeface="Baskerville" panose="02020502070401020303" pitchFamily="18" charset="0"/>
                <a:ea typeface="Baskerville" panose="02020502070401020303" pitchFamily="18" charset="0"/>
              </a:rPr>
              <a:t>• Plant Based Stem Cells </a:t>
            </a:r>
            <a:r>
              <a:rPr lang="en-US" sz="1400" dirty="0">
                <a:latin typeface="Baskerville" panose="02020502070401020303" pitchFamily="18" charset="0"/>
                <a:ea typeface="Baskerville" panose="02020502070401020303" pitchFamily="18" charset="0"/>
              </a:rPr>
              <a:t>– Helps to promote cell turnover and increase collagen production, increases skin cell longevity while reducing the appearance of fine lines &amp; wrinkles, fights against skin inflammation and calms redness.</a:t>
            </a:r>
          </a:p>
          <a:p>
            <a:r>
              <a:rPr lang="en-US" sz="1400" b="1" dirty="0">
                <a:latin typeface="Baskerville" panose="02020502070401020303" pitchFamily="18" charset="0"/>
                <a:ea typeface="Baskerville" panose="02020502070401020303" pitchFamily="18" charset="0"/>
              </a:rPr>
              <a:t>• Organic Grape Water </a:t>
            </a:r>
            <a:r>
              <a:rPr lang="en-US" sz="1400" dirty="0">
                <a:latin typeface="Baskerville" panose="02020502070401020303" pitchFamily="18" charset="0"/>
                <a:ea typeface="Baskerville" panose="02020502070401020303" pitchFamily="18" charset="0"/>
              </a:rPr>
              <a:t>– A power packed prebiotic that can help to improve the skins microbiome to reveal fresh, healthy looking skin </a:t>
            </a:r>
          </a:p>
          <a:p>
            <a:r>
              <a:rPr lang="en-US" sz="1400" b="1" dirty="0">
                <a:latin typeface="Baskerville" panose="02020502070401020303" pitchFamily="18" charset="0"/>
                <a:ea typeface="Baskerville" panose="02020502070401020303" pitchFamily="18" charset="0"/>
              </a:rPr>
              <a:t>• Hyaluronic Acid – </a:t>
            </a:r>
            <a:r>
              <a:rPr lang="en-US" sz="1400" dirty="0">
                <a:latin typeface="Baskerville" panose="02020502070401020303" pitchFamily="18" charset="0"/>
                <a:ea typeface="Baskerville" panose="02020502070401020303" pitchFamily="18" charset="0"/>
              </a:rPr>
              <a:t>A gentle blend of agents that work to hydrate layers of the skin to promote a bouncy, plump look. </a:t>
            </a:r>
          </a:p>
          <a:p>
            <a:r>
              <a:rPr lang="en-US" sz="1400" b="1" dirty="0">
                <a:latin typeface="Baskerville" panose="02020502070401020303" pitchFamily="18" charset="0"/>
                <a:ea typeface="Baskerville" panose="02020502070401020303" pitchFamily="18" charset="0"/>
              </a:rPr>
              <a:t>• Phytic Acid – </a:t>
            </a:r>
            <a:r>
              <a:rPr lang="en-US" sz="1400" dirty="0">
                <a:latin typeface="Baskerville" panose="02020502070401020303" pitchFamily="18" charset="0"/>
                <a:ea typeface="Baskerville" panose="02020502070401020303" pitchFamily="18" charset="0"/>
              </a:rPr>
              <a:t>Balances out any excess oils on the skin to prevent breakouts, reduce swelling and calm any inflammation; safe for acne prone skin.</a:t>
            </a:r>
          </a:p>
          <a:p>
            <a:r>
              <a:rPr lang="en-US" sz="1400" b="1" dirty="0">
                <a:latin typeface="Baskerville" panose="02020502070401020303" pitchFamily="18" charset="0"/>
                <a:ea typeface="Baskerville" panose="02020502070401020303" pitchFamily="18" charset="0"/>
              </a:rPr>
              <a:t>• Antioxidant Rich Plum - </a:t>
            </a:r>
            <a:r>
              <a:rPr lang="en-US" sz="1400" dirty="0">
                <a:latin typeface="Baskerville" panose="02020502070401020303" pitchFamily="18" charset="0"/>
                <a:ea typeface="Baskerville" panose="02020502070401020303" pitchFamily="18" charset="0"/>
              </a:rPr>
              <a:t>Nourishes, hydrates and provides protein rich antioxidant benefits while working with hyaluronic acid for extra added hydration. </a:t>
            </a:r>
          </a:p>
          <a:p>
            <a:r>
              <a:rPr lang="en-US" sz="1400" b="1" dirty="0">
                <a:latin typeface="Baskerville" panose="02020502070401020303" pitchFamily="18" charset="0"/>
                <a:ea typeface="Baskerville" panose="02020502070401020303" pitchFamily="18" charset="0"/>
              </a:rPr>
              <a:t>• Watermelon Extracts – </a:t>
            </a:r>
            <a:r>
              <a:rPr lang="en-US" sz="1400" dirty="0">
                <a:latin typeface="Baskerville" panose="02020502070401020303" pitchFamily="18" charset="0"/>
                <a:ea typeface="Baskerville" panose="02020502070401020303" pitchFamily="18" charset="0"/>
              </a:rPr>
              <a:t>Provides 24-hour hydration while improving the skins tone and deeply improving the appearance of fine lines, wrinkles and dry spots of the skin. </a:t>
            </a:r>
          </a:p>
          <a:p>
            <a:r>
              <a:rPr lang="en-US" sz="1400" b="1" dirty="0">
                <a:latin typeface="Baskerville" panose="02020502070401020303" pitchFamily="18" charset="0"/>
                <a:ea typeface="Baskerville" panose="02020502070401020303" pitchFamily="18" charset="0"/>
              </a:rPr>
              <a:t>• Multi use – </a:t>
            </a:r>
            <a:r>
              <a:rPr lang="en-US" sz="1400" dirty="0">
                <a:latin typeface="Baskerville" panose="02020502070401020303" pitchFamily="18" charset="0"/>
                <a:ea typeface="Baskerville" panose="02020502070401020303" pitchFamily="18" charset="0"/>
              </a:rPr>
              <a:t>Can be used as a facial tan enhancer, daily facial moisturizer, facial self-tanner, overnight facial night mask or makeup primer.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400" dirty="0">
                <a:solidFill>
                  <a:srgbClr val="000000"/>
                </a:solidFill>
                <a:latin typeface="Baskerville" panose="02020502070401020303" pitchFamily="18" charset="0"/>
                <a:ea typeface="Baskerville" panose="02020502070401020303" pitchFamily="18" charset="0"/>
                <a:cs typeface="Lucida Sans" pitchFamily="2"/>
              </a:rPr>
              <a:t>Candied Coconut</a:t>
            </a: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3EFAF82-DF68-E44E-AA6B-6F26A5A3BF94}"/>
              </a:ext>
            </a:extLst>
          </p:cNvPr>
          <p:cNvSpPr txBox="1"/>
          <p:nvPr/>
        </p:nvSpPr>
        <p:spPr>
          <a:xfrm>
            <a:off x="5082362" y="273355"/>
            <a:ext cx="6836922"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Color Cream</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Plant Stem Cell Infused • Collagen Plumping</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Imperfection Blurring • Pore Tightening Skin Perfecting Tan Enhancer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379417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836769C3-D68A-F34E-B67A-EF4F9CC79316}"/>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C4D9FC3-46C7-DC4D-B7F5-26CD3DD461EF}"/>
              </a:ext>
            </a:extLst>
          </p:cNvPr>
          <p:cNvSpPr txBox="1"/>
          <p:nvPr/>
        </p:nvSpPr>
        <p:spPr>
          <a:xfrm>
            <a:off x="4310625" y="1754044"/>
            <a:ext cx="7608473" cy="4781108"/>
          </a:xfrm>
          <a:prstGeom prst="rect">
            <a:avLst/>
          </a:prstGeom>
          <a:noFill/>
          <a:ln cap="flat">
            <a:noFill/>
          </a:ln>
        </p:spPr>
        <p:txBody>
          <a:bodyPr vert="horz" wrap="square" lIns="91440" tIns="45720" rIns="91440" bIns="45720" anchor="t" anchorCtr="0" compatLnSpc="1">
            <a:noAutofit/>
          </a:bodyPr>
          <a:lstStyle/>
          <a:p>
            <a:r>
              <a:rPr lang="en-US" sz="2100" b="1" dirty="0">
                <a:latin typeface="Baskerville" panose="02020502070401020303" pitchFamily="18" charset="0"/>
                <a:ea typeface="Baskerville" panose="02020502070401020303" pitchFamily="18" charset="0"/>
              </a:rPr>
              <a:t>• Skin Softening Formula </a:t>
            </a:r>
            <a:r>
              <a:rPr lang="en-US" sz="2100" dirty="0">
                <a:latin typeface="Baskerville" panose="02020502070401020303" pitchFamily="18" charset="0"/>
                <a:ea typeface="Baskerville" panose="02020502070401020303" pitchFamily="18" charset="0"/>
              </a:rPr>
              <a:t>– Cleanse the skin while also deeply hydrating and nourishing. </a:t>
            </a:r>
          </a:p>
          <a:p>
            <a:r>
              <a:rPr lang="en-US" sz="2100" b="1" dirty="0">
                <a:latin typeface="Baskerville" panose="02020502070401020303" pitchFamily="18" charset="0"/>
                <a:ea typeface="Baskerville" panose="02020502070401020303" pitchFamily="18" charset="0"/>
              </a:rPr>
              <a:t>• Silk Proteins – </a:t>
            </a:r>
            <a:r>
              <a:rPr lang="en-US" sz="2100" dirty="0">
                <a:latin typeface="Baskerville" panose="02020502070401020303" pitchFamily="18" charset="0"/>
                <a:ea typeface="Baskerville" panose="02020502070401020303" pitchFamily="18" charset="0"/>
              </a:rPr>
              <a:t>Holds in essential moisture and strengthens the skin’s barrier function without weighing it down or clogging pores, fights the appearance of fine lines &amp; wrinkles and any signs of aging </a:t>
            </a:r>
          </a:p>
          <a:p>
            <a:r>
              <a:rPr lang="en-US" sz="2100" b="1" dirty="0">
                <a:latin typeface="Baskerville" panose="02020502070401020303" pitchFamily="18" charset="0"/>
                <a:ea typeface="Baskerville" panose="02020502070401020303" pitchFamily="18" charset="0"/>
              </a:rPr>
              <a:t>• Coconut Oil – </a:t>
            </a:r>
            <a:r>
              <a:rPr lang="en-US" sz="2100" dirty="0">
                <a:latin typeface="Baskerville" panose="02020502070401020303" pitchFamily="18" charset="0"/>
                <a:ea typeface="Baskerville" panose="02020502070401020303" pitchFamily="18" charset="0"/>
              </a:rPr>
              <a:t>Deeply softens and nourishes. </a:t>
            </a:r>
          </a:p>
          <a:p>
            <a:r>
              <a:rPr lang="en-US" sz="2100" b="1" dirty="0">
                <a:latin typeface="Baskerville" panose="02020502070401020303" pitchFamily="18" charset="0"/>
                <a:ea typeface="Baskerville" panose="02020502070401020303" pitchFamily="18" charset="0"/>
              </a:rPr>
              <a:t>• Cactus Water – </a:t>
            </a:r>
            <a:r>
              <a:rPr lang="en-US" sz="2100" dirty="0">
                <a:latin typeface="Baskerville" panose="02020502070401020303" pitchFamily="18" charset="0"/>
                <a:ea typeface="Baskerville" panose="02020502070401020303" pitchFamily="18" charset="0"/>
              </a:rPr>
              <a:t>High in antioxidants, vitamins and electrolytes to keep skin hydrated, protects from free radical damage and combats skin dryness</a:t>
            </a:r>
          </a:p>
          <a:p>
            <a:r>
              <a:rPr lang="en-US" sz="2100"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Creamy Coconut</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1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7D5C970-170D-6742-ABC1-319144266F1C}"/>
              </a:ext>
            </a:extLst>
          </p:cNvPr>
          <p:cNvSpPr txBox="1"/>
          <p:nvPr/>
        </p:nvSpPr>
        <p:spPr>
          <a:xfrm>
            <a:off x="4189228" y="273355"/>
            <a:ext cx="7608473"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Coconut </a:t>
            </a: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Krèm</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Coconut Infused Mega Moisturizing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Silk Proteins &amp; Cactus Water for Ultra Rich Hydration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884802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8AC354F4-57F1-6641-A31E-C6C928B439DF}"/>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80C1929C-F1F4-D440-A457-3E5A079319A2}"/>
              </a:ext>
            </a:extLst>
          </p:cNvPr>
          <p:cNvSpPr txBox="1"/>
          <p:nvPr/>
        </p:nvSpPr>
        <p:spPr>
          <a:xfrm>
            <a:off x="4571965" y="1941094"/>
            <a:ext cx="7149175" cy="4594057"/>
          </a:xfrm>
          <a:prstGeom prst="rect">
            <a:avLst/>
          </a:prstGeom>
          <a:noFill/>
          <a:ln cap="flat">
            <a:noFill/>
          </a:ln>
        </p:spPr>
        <p:txBody>
          <a:bodyPr vert="horz" wrap="square" lIns="91440" tIns="45720" rIns="91440" bIns="45720" anchor="t" anchorCtr="0" compatLnSpc="1">
            <a:normAutofit fontScale="85000" lnSpcReduction="20000"/>
          </a:bodyPr>
          <a:lstStyle/>
          <a:p>
            <a:r>
              <a:rPr lang="en-US" sz="2400" b="1" dirty="0">
                <a:latin typeface="Baskerville" panose="02020502070401020303" pitchFamily="18" charset="0"/>
                <a:ea typeface="Baskerville" panose="02020502070401020303" pitchFamily="18" charset="0"/>
              </a:rPr>
              <a:t>• Skin Softening Formula </a:t>
            </a:r>
            <a:r>
              <a:rPr lang="en-US" sz="2400" dirty="0">
                <a:latin typeface="Baskerville" panose="02020502070401020303" pitchFamily="18" charset="0"/>
                <a:ea typeface="Baskerville" panose="02020502070401020303" pitchFamily="18" charset="0"/>
              </a:rPr>
              <a:t>– Cleanse the skin while also deeply hydrating and nourishing. </a:t>
            </a:r>
          </a:p>
          <a:p>
            <a:r>
              <a:rPr lang="en-US" sz="2400" b="1" dirty="0">
                <a:latin typeface="Baskerville" panose="02020502070401020303" pitchFamily="18" charset="0"/>
                <a:ea typeface="Baskerville" panose="02020502070401020303" pitchFamily="18" charset="0"/>
              </a:rPr>
              <a:t>• Vegan Collagen </a:t>
            </a:r>
            <a:r>
              <a:rPr lang="en-US" sz="2400" dirty="0">
                <a:latin typeface="Baskerville" panose="02020502070401020303" pitchFamily="18" charset="0"/>
                <a:ea typeface="Baskerville" panose="02020502070401020303" pitchFamily="18" charset="0"/>
              </a:rPr>
              <a:t>– Helps to create a filter-like effect that works to smooth out fine lines and wrinkles, while helping to bind moisture to the skin, leaving you with a youthful,</a:t>
            </a:r>
            <a:br>
              <a:rPr lang="en-US" sz="2400" dirty="0">
                <a:latin typeface="Baskerville" panose="02020502070401020303" pitchFamily="18" charset="0"/>
                <a:ea typeface="Baskerville" panose="02020502070401020303" pitchFamily="18" charset="0"/>
              </a:rPr>
            </a:br>
            <a:r>
              <a:rPr lang="en-US" sz="2400" dirty="0">
                <a:latin typeface="Baskerville" panose="02020502070401020303" pitchFamily="18" charset="0"/>
                <a:ea typeface="Baskerville" panose="02020502070401020303" pitchFamily="18" charset="0"/>
              </a:rPr>
              <a:t>skin perfected appearance. </a:t>
            </a:r>
          </a:p>
          <a:p>
            <a:r>
              <a:rPr lang="en-US" sz="2400" b="1" dirty="0">
                <a:latin typeface="Baskerville" panose="02020502070401020303" pitchFamily="18" charset="0"/>
                <a:ea typeface="Baskerville" panose="02020502070401020303" pitchFamily="18" charset="0"/>
              </a:rPr>
              <a:t>• Cactus Water </a:t>
            </a:r>
            <a:r>
              <a:rPr lang="en-US" sz="2400" dirty="0">
                <a:latin typeface="Baskerville" panose="02020502070401020303" pitchFamily="18" charset="0"/>
                <a:ea typeface="Baskerville" panose="02020502070401020303" pitchFamily="18" charset="0"/>
              </a:rPr>
              <a:t>– Contains a high concentration of electrolytes to hydrate the skin as well as provide essential antioxidants and vitamins. </a:t>
            </a:r>
          </a:p>
          <a:p>
            <a:r>
              <a:rPr lang="en-US" sz="2400" b="1" dirty="0">
                <a:latin typeface="Baskerville" panose="02020502070401020303" pitchFamily="18" charset="0"/>
                <a:ea typeface="Baskerville" panose="02020502070401020303" pitchFamily="18" charset="0"/>
              </a:rPr>
              <a:t>• Royal Raspberry Extracts </a:t>
            </a:r>
            <a:r>
              <a:rPr lang="en-US" sz="2400" dirty="0">
                <a:latin typeface="Baskerville" panose="02020502070401020303" pitchFamily="18" charset="0"/>
                <a:ea typeface="Baskerville" panose="02020502070401020303" pitchFamily="18" charset="0"/>
              </a:rPr>
              <a:t>– High in Vitamins A, C &amp; E, raspberry extract can help to reduce the signs of aging as well as target dark spots and wrinkle formations in the skin while stimulating collagen production. </a:t>
            </a:r>
          </a:p>
          <a:p>
            <a:r>
              <a:rPr lang="en-US" sz="2400" dirty="0">
                <a:latin typeface="Baskerville" panose="02020502070401020303" pitchFamily="18" charset="0"/>
                <a:ea typeface="Baskerville" panose="02020502070401020303" pitchFamily="18" charset="0"/>
              </a:rPr>
              <a:t>• Non Alkaline Paraben &amp; Sulfate Free Sensitive Skin Formula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Enchanted Emerald</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73AAE4DD-6203-6747-A77C-838FBF2F47BE}"/>
              </a:ext>
            </a:extLst>
          </p:cNvPr>
          <p:cNvSpPr txBox="1"/>
          <p:nvPr/>
        </p:nvSpPr>
        <p:spPr>
          <a:xfrm>
            <a:off x="4572000" y="273355"/>
            <a:ext cx="7225701"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Enchanted Emerald Body Wash</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Brilliance Boosting Nutrient Infused Body Wash</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With Captivating Collagen, Exuberant Electrolytes &amp; Royal Raspberry Antioxidant Blend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410067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toiletry, lotion&#10;&#10;Description automatically generated">
            <a:extLst>
              <a:ext uri="{FF2B5EF4-FFF2-40B4-BE49-F238E27FC236}">
                <a16:creationId xmlns:a16="http://schemas.microsoft.com/office/drawing/2014/main" id="{AB00BA8C-C1A2-5140-ADB1-B2C4F078CA4A}"/>
              </a:ext>
            </a:extLst>
          </p:cNvPr>
          <p:cNvPicPr>
            <a:picLocks noChangeAspect="1"/>
          </p:cNvPicPr>
          <p:nvPr/>
        </p:nvPicPr>
        <p:blipFill>
          <a:blip r:embed="rId2"/>
          <a:stretch>
            <a:fillRect/>
          </a:stretch>
        </p:blipFill>
        <p:spPr>
          <a:xfrm>
            <a:off x="4930" y="0"/>
            <a:ext cx="12182140" cy="6858000"/>
          </a:xfrm>
          <a:prstGeom prst="rect">
            <a:avLst/>
          </a:prstGeom>
        </p:spPr>
      </p:pic>
      <p:sp>
        <p:nvSpPr>
          <p:cNvPr id="8" name="Title 1">
            <a:extLst>
              <a:ext uri="{FF2B5EF4-FFF2-40B4-BE49-F238E27FC236}">
                <a16:creationId xmlns:a16="http://schemas.microsoft.com/office/drawing/2014/main" id="{66BC9DEE-34C3-F843-88A1-909C01E9D123}"/>
              </a:ext>
            </a:extLst>
          </p:cNvPr>
          <p:cNvSpPr txBox="1"/>
          <p:nvPr/>
        </p:nvSpPr>
        <p:spPr>
          <a:xfrm>
            <a:off x="4913523" y="269879"/>
            <a:ext cx="6807504" cy="1623089"/>
          </a:xfrm>
          <a:prstGeom prst="rect">
            <a:avLst/>
          </a:prstGeom>
          <a:noFill/>
          <a:ln cap="flat">
            <a:noFill/>
          </a:ln>
        </p:spPr>
        <p:txBody>
          <a:bodyPr vert="horz" wrap="square" lIns="91440" tIns="45720" rIns="91440" bIns="45720" anchor="t" anchorCtr="0" compatLnSpc="1">
            <a:normAutofit fontScale="85000" lnSpcReduction="10000"/>
          </a:bodyPr>
          <a:lstStyle/>
          <a:p>
            <a:pPr>
              <a:lnSpc>
                <a:spcPct val="110000"/>
              </a:lnSpc>
            </a:pPr>
            <a:r>
              <a:rPr lang="en-US" sz="4700" b="1" dirty="0">
                <a:solidFill>
                  <a:srgbClr val="000000"/>
                </a:solidFill>
                <a:latin typeface="BODONI 72 OLDSTYLE BOOK" pitchFamily="2" charset="0"/>
                <a:ea typeface="SimSun" pitchFamily="2"/>
                <a:cs typeface="Lucida Sans" pitchFamily="2"/>
              </a:rPr>
              <a:t>Butter Rum Bliss</a:t>
            </a:r>
            <a:r>
              <a:rPr lang="en-US" sz="4700" b="1" i="0" u="none" strike="noStrike" kern="1200" cap="none" spc="0" baseline="0" dirty="0">
                <a:solidFill>
                  <a:srgbClr val="000000"/>
                </a:solidFill>
                <a:uFillTx/>
                <a:latin typeface="BODONI 72 OLDSTYLE BOOK" pitchFamily="2" charset="0"/>
                <a:ea typeface="SimSun" pitchFamily="2"/>
                <a:cs typeface="Lucida Sans" pitchFamily="2"/>
              </a:rPr>
              <a:t>™</a:t>
            </a:r>
            <a:br>
              <a:rPr lang="en-US" sz="3600" i="0" u="none" strike="noStrike" kern="1200" cap="none" spc="0" baseline="0" dirty="0">
                <a:solidFill>
                  <a:srgbClr val="000000"/>
                </a:solidFill>
                <a:uFillTx/>
                <a:latin typeface="Bodoni 72 Oldstyle Book" pitchFamily="2" charset="0"/>
                <a:ea typeface="SimSun" pitchFamily="2"/>
                <a:cs typeface="Lucida Sans" pitchFamily="2"/>
              </a:rPr>
            </a:br>
            <a:r>
              <a:rPr lang="en-US" sz="1900" dirty="0">
                <a:latin typeface="Baskerville" panose="02020502070401020303" pitchFamily="18" charset="0"/>
                <a:ea typeface="Baskerville" panose="02020502070401020303" pitchFamily="18" charset="0"/>
              </a:rPr>
              <a:t>Miraculously Melting Rich Herbal Body </a:t>
            </a:r>
            <a:r>
              <a:rPr lang="en-US" sz="1900" dirty="0" err="1">
                <a:latin typeface="Baskerville" panose="02020502070401020303" pitchFamily="18" charset="0"/>
                <a:ea typeface="Baskerville" panose="02020502070401020303" pitchFamily="18" charset="0"/>
              </a:rPr>
              <a:t>Crème</a:t>
            </a:r>
            <a:br>
              <a:rPr lang="en-US" sz="1900" dirty="0">
                <a:latin typeface="Baskerville" panose="02020502070401020303" pitchFamily="18" charset="0"/>
                <a:ea typeface="Baskerville" panose="02020502070401020303" pitchFamily="18" charset="0"/>
              </a:rPr>
            </a:br>
            <a:r>
              <a:rPr lang="en-US" sz="1900" dirty="0">
                <a:latin typeface="Baskerville" panose="02020502070401020303" pitchFamily="18" charset="0"/>
                <a:ea typeface="Baskerville" panose="02020502070401020303" pitchFamily="18" charset="0"/>
              </a:rPr>
              <a:t>With an Intoxicating Indulgence of Softening, Calming and Hydrating Additives </a:t>
            </a:r>
          </a:p>
          <a:p>
            <a:pPr>
              <a:lnSpc>
                <a:spcPct val="110000"/>
              </a:lnSpc>
            </a:pPr>
            <a:r>
              <a:rPr lang="en-US" sz="1900" dirty="0">
                <a:latin typeface="Baskerville" panose="02020502070401020303" pitchFamily="18" charset="0"/>
                <a:ea typeface="Baskerville" panose="02020502070401020303" pitchFamily="18" charset="0"/>
              </a:rPr>
              <a:t>+ 300MG CBD Formula </a:t>
            </a:r>
            <a:endParaRPr lang="en-US" sz="1900" dirty="0">
              <a:effectLst/>
              <a:latin typeface="Baskerville" panose="02020502070401020303" pitchFamily="18" charset="0"/>
              <a:ea typeface="Baskerville" panose="02020502070401020303" pitchFamily="18" charset="0"/>
            </a:endParaRPr>
          </a:p>
        </p:txBody>
      </p:sp>
      <p:sp>
        <p:nvSpPr>
          <p:cNvPr id="9" name="Content Placeholder 2">
            <a:extLst>
              <a:ext uri="{FF2B5EF4-FFF2-40B4-BE49-F238E27FC236}">
                <a16:creationId xmlns:a16="http://schemas.microsoft.com/office/drawing/2014/main" id="{8FB7D47E-601B-B74B-9857-39E0A0B6960F}"/>
              </a:ext>
            </a:extLst>
          </p:cNvPr>
          <p:cNvSpPr txBox="1"/>
          <p:nvPr/>
        </p:nvSpPr>
        <p:spPr>
          <a:xfrm>
            <a:off x="4902353" y="1674564"/>
            <a:ext cx="6807504" cy="4759836"/>
          </a:xfrm>
          <a:prstGeom prst="rect">
            <a:avLst/>
          </a:prstGeom>
          <a:noFill/>
          <a:ln cap="flat">
            <a:noFill/>
          </a:ln>
        </p:spPr>
        <p:txBody>
          <a:bodyPr vert="horz" wrap="square" lIns="91440" tIns="45720" rIns="91440" bIns="45720" anchor="t" anchorCtr="0" compatLnSpc="1">
            <a:normAutofit/>
          </a:bodyPr>
          <a:lstStyle/>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300MG CBD Isolate </a:t>
            </a:r>
            <a:r>
              <a:rPr lang="en-US" sz="1600" dirty="0">
                <a:latin typeface="Baskerville" panose="02020502070401020303" pitchFamily="18" charset="0"/>
                <a:ea typeface="Baskerville" panose="02020502070401020303" pitchFamily="18" charset="0"/>
              </a:rPr>
              <a:t>– Contains Natural Cannabidiol.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Powerful Probiotic Blend </a:t>
            </a:r>
            <a:r>
              <a:rPr lang="en-US" sz="1600" dirty="0">
                <a:latin typeface="Baskerville" panose="02020502070401020303" pitchFamily="18" charset="0"/>
                <a:ea typeface="Baskerville" panose="02020502070401020303" pitchFamily="18" charset="0"/>
              </a:rPr>
              <a:t>- A lab-created, non-living probiotic blend that when applied to skin, provides a potent soothing effect and also strengthens skin’s ability to defend itself against environmental stressors.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Turmeric Root Extract </a:t>
            </a:r>
            <a:r>
              <a:rPr lang="en-US" sz="16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and create a more blemish free, even appearance. </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Marshmallow Extract </a:t>
            </a:r>
            <a:r>
              <a:rPr lang="en-US" sz="1600" dirty="0">
                <a:latin typeface="Baskerville" panose="02020502070401020303" pitchFamily="18" charset="0"/>
                <a:ea typeface="Baskerville" panose="02020502070401020303" pitchFamily="18" charset="0"/>
              </a:rPr>
              <a:t>– Provides instant hydration while working to retain moisture in the skin, good for tanners with ski conditions and has anti-inflammatory properties.</a:t>
            </a:r>
          </a:p>
          <a:p>
            <a:pPr marL="285750" indent="-285750">
              <a:lnSpc>
                <a:spcPct val="110000"/>
              </a:lnSpc>
              <a:spcBef>
                <a:spcPts val="600"/>
              </a:spcBef>
              <a:buFont typeface="Arial" panose="020B0604020202020204" pitchFamily="34" charset="0"/>
              <a:buChar char="•"/>
            </a:pPr>
            <a:r>
              <a:rPr lang="en-US" sz="1600" b="1" dirty="0">
                <a:latin typeface="Baskerville" panose="02020502070401020303" pitchFamily="18" charset="0"/>
                <a:ea typeface="Baskerville" panose="02020502070401020303" pitchFamily="18" charset="0"/>
              </a:rPr>
              <a:t>Honey Extract </a:t>
            </a:r>
            <a:r>
              <a:rPr lang="en-US" sz="1600" dirty="0">
                <a:latin typeface="Baskerville" panose="02020502070401020303" pitchFamily="18" charset="0"/>
                <a:ea typeface="Baskerville" panose="02020502070401020303" pitchFamily="18" charset="0"/>
              </a:rPr>
              <a:t>– Naturally antibacterial packed with high levels of skin soothing antioxidants that fight breakouts and reduce the signs of aging. </a:t>
            </a:r>
          </a:p>
          <a:p>
            <a:pPr marL="285750" indent="-285750">
              <a:lnSpc>
                <a:spcPct val="110000"/>
              </a:lnSpc>
              <a:spcBef>
                <a:spcPts val="600"/>
              </a:spcBef>
              <a:buFont typeface="Arial" panose="020B0604020202020204" pitchFamily="34" charset="0"/>
              <a:buChar char="•"/>
            </a:pPr>
            <a:r>
              <a:rPr lang="en-US" sz="1600" dirty="0">
                <a:latin typeface="Baskerville" panose="02020502070401020303" pitchFamily="18" charset="0"/>
                <a:ea typeface="Baskerville" panose="02020502070401020303" pitchFamily="18" charset="0"/>
              </a:rPr>
              <a:t>Sensitive Skin Formula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L="0" marR="0" lvl="0" indent="0" algn="l" defTabSz="914400" rtl="0" fontAlgn="auto" hangingPunct="1">
              <a:lnSpc>
                <a:spcPct val="120000"/>
              </a:lnSpc>
              <a:spcAft>
                <a:spcPts val="215"/>
              </a:spcAft>
              <a:buNone/>
              <a:tabLst/>
              <a:defRPr sz="1800" b="0" i="0" u="none" strike="noStrike" kern="0" cap="none" spc="0" baseline="0">
                <a:solidFill>
                  <a:srgbClr val="000000"/>
                </a:solidFill>
                <a:uFillTx/>
              </a:defRPr>
            </a:pPr>
            <a:r>
              <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Butter Rum Bliss</a:t>
            </a:r>
          </a:p>
          <a:p>
            <a:pPr marL="0" marR="0" lvl="0" indent="0" algn="l" defTabSz="914400" rtl="0" fontAlgn="auto" hangingPunct="1">
              <a:lnSpc>
                <a:spcPct val="110000"/>
              </a:lnSpc>
              <a:spcBef>
                <a:spcPts val="600"/>
              </a:spcBef>
              <a:spcAft>
                <a:spcPts val="1415"/>
              </a:spcAft>
              <a:buNone/>
              <a:tabLst/>
              <a:defRPr sz="1800" b="0" i="0" u="none" strike="noStrike" kern="0" cap="none" spc="0" baseline="0">
                <a:solidFill>
                  <a:srgbClr val="000000"/>
                </a:solidFill>
                <a:uFillTx/>
              </a:defRPr>
            </a:pPr>
            <a:endParaRPr lang="en-US" sz="16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Tree>
    <p:extLst>
      <p:ext uri="{BB962C8B-B14F-4D97-AF65-F5344CB8AC3E}">
        <p14:creationId xmlns:p14="http://schemas.microsoft.com/office/powerpoint/2010/main" val="394465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with low confidence">
            <a:extLst>
              <a:ext uri="{FF2B5EF4-FFF2-40B4-BE49-F238E27FC236}">
                <a16:creationId xmlns:a16="http://schemas.microsoft.com/office/drawing/2014/main" id="{D0A9380F-61AB-214A-A23A-4BF6E8F28276}"/>
              </a:ext>
            </a:extLst>
          </p:cNvPr>
          <p:cNvPicPr>
            <a:picLocks noChangeAspect="1"/>
          </p:cNvPicPr>
          <p:nvPr/>
        </p:nvPicPr>
        <p:blipFill>
          <a:blip r:embed="rId2"/>
          <a:stretch>
            <a:fillRect/>
          </a:stretch>
        </p:blipFill>
        <p:spPr>
          <a:xfrm>
            <a:off x="4930" y="0"/>
            <a:ext cx="12182140" cy="6858000"/>
          </a:xfrm>
          <a:prstGeom prst="rect">
            <a:avLst/>
          </a:prstGeom>
        </p:spPr>
      </p:pic>
      <p:sp>
        <p:nvSpPr>
          <p:cNvPr id="6" name="Content Placeholder 2">
            <a:extLst>
              <a:ext uri="{FF2B5EF4-FFF2-40B4-BE49-F238E27FC236}">
                <a16:creationId xmlns:a16="http://schemas.microsoft.com/office/drawing/2014/main" id="{6489AA36-C1C1-9546-9030-BEA28FD29237}"/>
              </a:ext>
            </a:extLst>
          </p:cNvPr>
          <p:cNvSpPr txBox="1"/>
          <p:nvPr/>
        </p:nvSpPr>
        <p:spPr>
          <a:xfrm>
            <a:off x="4656782" y="1805654"/>
            <a:ext cx="7064358" cy="4729498"/>
          </a:xfrm>
          <a:prstGeom prst="rect">
            <a:avLst/>
          </a:prstGeom>
          <a:noFill/>
          <a:ln cap="flat">
            <a:noFill/>
          </a:ln>
        </p:spPr>
        <p:txBody>
          <a:bodyPr vert="horz" wrap="square" lIns="91440" tIns="45720" rIns="91440" bIns="45720" anchor="t" anchorCtr="0" compatLnSpc="1">
            <a:normAutofit fontScale="92500" lnSpcReduction="20000"/>
          </a:bodyPr>
          <a:lstStyle/>
          <a:p>
            <a:r>
              <a:rPr lang="en-US" sz="2400" b="1" dirty="0">
                <a:latin typeface="Baskerville" panose="02020502070401020303" pitchFamily="18" charset="0"/>
                <a:ea typeface="Baskerville" panose="02020502070401020303" pitchFamily="18" charset="0"/>
              </a:rPr>
              <a:t>• Bronzer Free Facial Tanning Optimizer </a:t>
            </a:r>
            <a:r>
              <a:rPr lang="en-US" sz="2400" dirty="0">
                <a:latin typeface="Baskerville" panose="02020502070401020303" pitchFamily="18" charset="0"/>
                <a:ea typeface="Baskerville" panose="02020502070401020303" pitchFamily="18" charset="0"/>
              </a:rPr>
              <a:t>- Utilizing golden glow activators, this formula helps the facial skin tan naturally without the use of self-tanning bronzing agents. </a:t>
            </a:r>
          </a:p>
          <a:p>
            <a:r>
              <a:rPr lang="en-US" sz="2400" b="1" dirty="0">
                <a:latin typeface="Baskerville" panose="02020502070401020303" pitchFamily="18" charset="0"/>
                <a:ea typeface="Baskerville" panose="02020502070401020303" pitchFamily="18" charset="0"/>
              </a:rPr>
              <a:t>• Apricot Oils – </a:t>
            </a:r>
            <a:r>
              <a:rPr lang="en-US" sz="2400" dirty="0">
                <a:latin typeface="Baskerville" panose="02020502070401020303" pitchFamily="18" charset="0"/>
                <a:ea typeface="Baskerville" panose="02020502070401020303" pitchFamily="18" charset="0"/>
              </a:rPr>
              <a:t>Moisturizes dry &amp; sensitive skin and </a:t>
            </a:r>
            <a:r>
              <a:rPr lang="en-US" sz="2400" dirty="0" err="1">
                <a:latin typeface="Baskerville" panose="02020502070401020303" pitchFamily="18" charset="0"/>
                <a:ea typeface="Baskerville" panose="02020502070401020303" pitchFamily="18" charset="0"/>
              </a:rPr>
              <a:t>smoothes</a:t>
            </a:r>
            <a:r>
              <a:rPr lang="en-US" sz="2400" dirty="0">
                <a:latin typeface="Baskerville" panose="02020502070401020303" pitchFamily="18" charset="0"/>
                <a:ea typeface="Baskerville" panose="02020502070401020303" pitchFamily="18" charset="0"/>
              </a:rPr>
              <a:t> out any signs of aging.</a:t>
            </a:r>
          </a:p>
          <a:p>
            <a:r>
              <a:rPr lang="en-US" sz="2400" b="1" dirty="0">
                <a:latin typeface="Baskerville" panose="02020502070401020303" pitchFamily="18" charset="0"/>
                <a:ea typeface="Baskerville" panose="02020502070401020303" pitchFamily="18" charset="0"/>
              </a:rPr>
              <a:t>• </a:t>
            </a:r>
            <a:r>
              <a:rPr lang="en-US" sz="2400" b="1" dirty="0" err="1">
                <a:latin typeface="Baskerville" panose="02020502070401020303" pitchFamily="18" charset="0"/>
                <a:ea typeface="Baskerville" panose="02020502070401020303" pitchFamily="18" charset="0"/>
              </a:rPr>
              <a:t>Matrixyl</a:t>
            </a:r>
            <a:r>
              <a:rPr lang="en-US" sz="2400" b="1" dirty="0">
                <a:latin typeface="Baskerville" panose="02020502070401020303" pitchFamily="18" charset="0"/>
                <a:ea typeface="Baskerville" panose="02020502070401020303" pitchFamily="18" charset="0"/>
              </a:rPr>
              <a:t>™ </a:t>
            </a:r>
            <a:r>
              <a:rPr lang="en-US" sz="2400" dirty="0">
                <a:latin typeface="Baskerville" panose="02020502070401020303" pitchFamily="18" charset="0"/>
                <a:ea typeface="Baskerville" panose="02020502070401020303" pitchFamily="18" charset="0"/>
              </a:rPr>
              <a:t>– Promotes cell production to help target and fill in fine lines and wrinkles for a more youthful appearance. </a:t>
            </a:r>
          </a:p>
          <a:p>
            <a:r>
              <a:rPr lang="en-US" sz="2400" b="1" dirty="0">
                <a:latin typeface="Baskerville" panose="02020502070401020303" pitchFamily="18" charset="0"/>
                <a:ea typeface="Baskerville" panose="02020502070401020303" pitchFamily="18" charset="0"/>
              </a:rPr>
              <a:t>• Collagen Enhancing </a:t>
            </a:r>
            <a:r>
              <a:rPr lang="en-US" sz="2400" dirty="0">
                <a:latin typeface="Baskerville" panose="02020502070401020303" pitchFamily="18" charset="0"/>
                <a:ea typeface="Baskerville" panose="02020502070401020303" pitchFamily="18" charset="0"/>
              </a:rPr>
              <a:t>– Helps to strengthen and condition the skin to visibly improve texture </a:t>
            </a:r>
          </a:p>
          <a:p>
            <a:r>
              <a:rPr lang="en-US" sz="2400" dirty="0">
                <a:latin typeface="Baskerville" panose="02020502070401020303" pitchFamily="18" charset="0"/>
                <a:ea typeface="Baskerville" panose="02020502070401020303" pitchFamily="18" charset="0"/>
              </a:rPr>
              <a:t>and suppleness while also helping to restore skin’s natural bounce and resilience. </a:t>
            </a:r>
          </a:p>
          <a:p>
            <a:r>
              <a:rPr lang="en-US" sz="2400" b="1" dirty="0">
                <a:latin typeface="Baskerville" panose="02020502070401020303" pitchFamily="18" charset="0"/>
                <a:ea typeface="Baskerville" panose="02020502070401020303" pitchFamily="18" charset="0"/>
              </a:rPr>
              <a:t>• Sensitive Skin Approved </a:t>
            </a:r>
            <a:r>
              <a:rPr lang="en-US" sz="2400" dirty="0">
                <a:latin typeface="Baskerville" panose="02020502070401020303" pitchFamily="18" charset="0"/>
                <a:ea typeface="Baskerville" panose="02020502070401020303" pitchFamily="18" charset="0"/>
              </a:rPr>
              <a:t>– Formulated hypoallergenic for all skin types.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Palm Garden</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7" name="Title 1">
            <a:extLst>
              <a:ext uri="{FF2B5EF4-FFF2-40B4-BE49-F238E27FC236}">
                <a16:creationId xmlns:a16="http://schemas.microsoft.com/office/drawing/2014/main" id="{CC093D1D-218D-9441-98DE-24531E7C144F}"/>
              </a:ext>
            </a:extLst>
          </p:cNvPr>
          <p:cNvSpPr txBox="1"/>
          <p:nvPr/>
        </p:nvSpPr>
        <p:spPr>
          <a:xfrm>
            <a:off x="4657726" y="273355"/>
            <a:ext cx="7139976"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Famous Faces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Skin Perfecting Hypoallergenic Facial Tanning Formula With Skin Firming &amp; Tightening Complex</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Sensitive Skin Formula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062202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tems, bunch, several, variety&#10;&#10;Description automatically generated">
            <a:extLst>
              <a:ext uri="{FF2B5EF4-FFF2-40B4-BE49-F238E27FC236}">
                <a16:creationId xmlns:a16="http://schemas.microsoft.com/office/drawing/2014/main" id="{EA94FE68-63E3-D24A-9111-0AEA57FA46FB}"/>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802098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667422-D309-0348-A6D9-8CB120106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8332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76C48E-7138-AB4F-A108-C906B6C674DF}"/>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403234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e chart&#10;&#10;Description automatically generated with medium confidence">
            <a:extLst>
              <a:ext uri="{FF2B5EF4-FFF2-40B4-BE49-F238E27FC236}">
                <a16:creationId xmlns:a16="http://schemas.microsoft.com/office/drawing/2014/main" id="{29A1A3E3-E2EB-AB46-982B-F7C2FF1A7FB8}"/>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DBF022D2-522E-3745-A740-AA0440904728}"/>
              </a:ext>
            </a:extLst>
          </p:cNvPr>
          <p:cNvSpPr txBox="1"/>
          <p:nvPr/>
        </p:nvSpPr>
        <p:spPr>
          <a:xfrm>
            <a:off x="4695692" y="1803537"/>
            <a:ext cx="7010399" cy="4781108"/>
          </a:xfrm>
          <a:prstGeom prst="rect">
            <a:avLst/>
          </a:prstGeom>
          <a:noFill/>
          <a:ln cap="flat">
            <a:noFill/>
          </a:ln>
        </p:spPr>
        <p:txBody>
          <a:bodyPr vert="horz" wrap="square" lIns="91440" tIns="45720" rIns="91440" bIns="45720" anchor="t" anchorCtr="0" compatLnSpc="1">
            <a:noAutofit/>
          </a:bodyPr>
          <a:lstStyle/>
          <a:p>
            <a:r>
              <a:rPr lang="en-US" b="1" dirty="0">
                <a:latin typeface="Baskerville" panose="02020502070401020303" pitchFamily="18" charset="0"/>
                <a:ea typeface="Baskerville" panose="02020502070401020303" pitchFamily="18" charset="0"/>
              </a:rPr>
              <a:t>• 675 MG CBD Isolate Formula </a:t>
            </a:r>
            <a:r>
              <a:rPr lang="en-US" dirty="0">
                <a:latin typeface="Baskerville" panose="02020502070401020303" pitchFamily="18" charset="0"/>
                <a:ea typeface="Baskerville" panose="02020502070401020303" pitchFamily="18" charset="0"/>
              </a:rPr>
              <a:t>– Contains Natural Cannabidiol </a:t>
            </a:r>
          </a:p>
          <a:p>
            <a:r>
              <a:rPr lang="en-US" b="1" dirty="0">
                <a:latin typeface="Baskerville" panose="02020502070401020303" pitchFamily="18" charset="0"/>
                <a:ea typeface="Baskerville" panose="02020502070401020303" pitchFamily="18" charset="0"/>
              </a:rPr>
              <a:t>• BB </a:t>
            </a:r>
            <a:r>
              <a:rPr lang="en-US" b="1" dirty="0" err="1">
                <a:latin typeface="Baskerville" panose="02020502070401020303" pitchFamily="18" charset="0"/>
                <a:ea typeface="Baskerville" panose="02020502070401020303" pitchFamily="18" charset="0"/>
              </a:rPr>
              <a:t>Crème</a:t>
            </a:r>
            <a:r>
              <a:rPr lang="en-US" b="1" dirty="0">
                <a:latin typeface="Baskerville" panose="02020502070401020303" pitchFamily="18" charset="0"/>
                <a:ea typeface="Baskerville" panose="02020502070401020303" pitchFamily="18" charset="0"/>
              </a:rPr>
              <a:t> Formula </a:t>
            </a:r>
            <a:r>
              <a:rPr lang="en-US"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b="1" dirty="0">
                <a:latin typeface="Baskerville" panose="02020502070401020303" pitchFamily="18" charset="0"/>
                <a:ea typeface="Baskerville" panose="02020502070401020303" pitchFamily="18" charset="0"/>
              </a:rPr>
              <a:t>• Vitamin F </a:t>
            </a:r>
            <a:r>
              <a:rPr lang="en-US" dirty="0">
                <a:latin typeface="Baskerville" panose="02020502070401020303" pitchFamily="18" charset="0"/>
                <a:ea typeface="Baskerville" panose="02020502070401020303" pitchFamily="18" charset="0"/>
              </a:rPr>
              <a:t>– Adds moisture and helps to reduce inflammation as well as calm compromised skin. </a:t>
            </a:r>
          </a:p>
          <a:p>
            <a:r>
              <a:rPr lang="en-US" b="1" dirty="0">
                <a:latin typeface="Baskerville" panose="02020502070401020303" pitchFamily="18" charset="0"/>
                <a:ea typeface="Baskerville" panose="02020502070401020303" pitchFamily="18" charset="0"/>
              </a:rPr>
              <a:t>• Hemp Seed Oil </a:t>
            </a:r>
            <a:r>
              <a:rPr lang="en-US" dirty="0">
                <a:latin typeface="Baskerville" panose="02020502070401020303" pitchFamily="18" charset="0"/>
                <a:ea typeface="Baskerville" panose="02020502070401020303" pitchFamily="18" charset="0"/>
              </a:rPr>
              <a:t>– Provides superior hydration and skin softening. </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Blue Tansy™ </a:t>
            </a:r>
            <a:r>
              <a:rPr lang="en-US" dirty="0">
                <a:latin typeface="Baskerville" panose="02020502070401020303" pitchFamily="18" charset="0"/>
                <a:ea typeface="Baskerville" panose="02020502070401020303" pitchFamily="18" charset="0"/>
              </a:rPr>
              <a:t>– Provides anti-orange agents so the skin develops the most natural, dark bronzed result.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Dazed Dragon Fruit Hemp</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12B034BE-0411-724D-8D99-2F9574C95B66}"/>
              </a:ext>
            </a:extLst>
          </p:cNvPr>
          <p:cNvSpPr txBox="1"/>
          <p:nvPr/>
        </p:nvSpPr>
        <p:spPr>
          <a:xfrm>
            <a:off x="4604084" y="273355"/>
            <a:ext cx="7193617"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Chronic Color</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Natural Botanical Bronzer with 675 MG of THC Free CBD Cannabis Complex Formulated to Nourish and Restore Dazed and Distressed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76710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with medium confidence">
            <a:extLst>
              <a:ext uri="{FF2B5EF4-FFF2-40B4-BE49-F238E27FC236}">
                <a16:creationId xmlns:a16="http://schemas.microsoft.com/office/drawing/2014/main" id="{72BB224B-86C1-904E-8792-45C8B2BB8194}"/>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02488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B8687D99-F0F5-D045-A9CC-F8E48AF3C6B0}"/>
              </a:ext>
            </a:extLst>
          </p:cNvPr>
          <p:cNvPicPr>
            <a:picLocks noChangeAspect="1"/>
          </p:cNvPicPr>
          <p:nvPr/>
        </p:nvPicPr>
        <p:blipFill>
          <a:blip r:embed="rId3"/>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7EBFCA78-45C2-604A-841E-A677EDE855E2}"/>
              </a:ext>
            </a:extLst>
          </p:cNvPr>
          <p:cNvSpPr txBox="1"/>
          <p:nvPr/>
        </p:nvSpPr>
        <p:spPr>
          <a:xfrm>
            <a:off x="5076919" y="1580423"/>
            <a:ext cx="6715339" cy="4781108"/>
          </a:xfrm>
          <a:prstGeom prst="rect">
            <a:avLst/>
          </a:prstGeom>
          <a:noFill/>
          <a:ln cap="flat">
            <a:noFill/>
          </a:ln>
        </p:spPr>
        <p:txBody>
          <a:bodyPr vert="horz" wrap="square" lIns="91440" tIns="45720" rIns="91440" bIns="45720" anchor="t" anchorCtr="0" compatLnSpc="1">
            <a:normAutofit fontScale="92500" lnSpcReduction="10000"/>
          </a:bodyPr>
          <a:lstStyle/>
          <a:p>
            <a:r>
              <a:rPr lang="en-US" b="1" dirty="0">
                <a:latin typeface="Baskerville" panose="02020502070401020303" pitchFamily="18" charset="0"/>
                <a:ea typeface="Baskerville" panose="02020502070401020303" pitchFamily="18" charset="0"/>
              </a:rPr>
              <a:t>• Antioxidant Rich Acai Berry &amp; Pomegranate </a:t>
            </a:r>
            <a:r>
              <a:rPr lang="en-US" dirty="0">
                <a:latin typeface="Baskerville" panose="02020502070401020303" pitchFamily="18" charset="0"/>
                <a:ea typeface="Baskerville" panose="02020502070401020303" pitchFamily="18" charset="0"/>
              </a:rPr>
              <a:t>– Super fruit anti-aging antioxidants that works against skin sagging and treats hyperpigmentation.</a:t>
            </a:r>
          </a:p>
          <a:p>
            <a:r>
              <a:rPr lang="en-US" b="1" dirty="0">
                <a:latin typeface="Baskerville" panose="02020502070401020303" pitchFamily="18" charset="0"/>
                <a:ea typeface="Baskerville" panose="02020502070401020303" pitchFamily="18" charset="0"/>
              </a:rPr>
              <a:t>• Turmeric Root Extract </a:t>
            </a:r>
            <a:r>
              <a:rPr lang="en-US"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to allow for longer lasting, darker tanning results. </a:t>
            </a:r>
          </a:p>
          <a:p>
            <a:r>
              <a:rPr lang="en-US" b="1" dirty="0">
                <a:latin typeface="Baskerville" panose="02020502070401020303" pitchFamily="18" charset="0"/>
                <a:ea typeface="Baskerville" panose="02020502070401020303" pitchFamily="18" charset="0"/>
              </a:rPr>
              <a:t>• Chaga Mushroom Extract – </a:t>
            </a:r>
            <a:r>
              <a:rPr lang="en-US" dirty="0">
                <a:latin typeface="Baskerville" panose="02020502070401020303" pitchFamily="18" charset="0"/>
                <a:ea typeface="Baskerville" panose="02020502070401020303" pitchFamily="18" charset="0"/>
              </a:rPr>
              <a:t>Helps to prevent moisture loss by creating a protective, breathable moisture barrier. </a:t>
            </a:r>
          </a:p>
          <a:p>
            <a:r>
              <a:rPr lang="en-US" b="1" dirty="0">
                <a:latin typeface="Baskerville" panose="02020502070401020303" pitchFamily="18" charset="0"/>
                <a:ea typeface="Baskerville" panose="02020502070401020303" pitchFamily="18" charset="0"/>
              </a:rPr>
              <a:t>• Anti-Reddening Formula – </a:t>
            </a:r>
            <a:r>
              <a:rPr lang="en-US" dirty="0">
                <a:latin typeface="Baskerville" panose="02020502070401020303" pitchFamily="18" charset="0"/>
                <a:ea typeface="Baskerville" panose="02020502070401020303" pitchFamily="18" charset="0"/>
              </a:rPr>
              <a:t>Works to combat any red tones in the skin so you are left with natural, bronzed results. </a:t>
            </a:r>
          </a:p>
          <a:p>
            <a:r>
              <a:rPr lang="en-US" b="1" dirty="0">
                <a:latin typeface="Baskerville" panose="02020502070401020303" pitchFamily="18" charset="0"/>
                <a:ea typeface="Baskerville" panose="02020502070401020303" pitchFamily="18" charset="0"/>
              </a:rPr>
              <a:t>• Tattoo &amp; Color Fade Protecting Formula </a:t>
            </a:r>
            <a:r>
              <a:rPr lang="en-US" dirty="0">
                <a:latin typeface="Baskerville" panose="02020502070401020303" pitchFamily="18" charset="0"/>
                <a:ea typeface="Baskerville" panose="02020502070401020303" pitchFamily="18" charset="0"/>
              </a:rPr>
              <a:t>– Helps to keep the color and the luster of your tan and your tattoos. </a:t>
            </a:r>
          </a:p>
          <a:p>
            <a:r>
              <a:rPr lang="en-US" b="1" dirty="0">
                <a:latin typeface="Baskerville" panose="02020502070401020303" pitchFamily="18" charset="0"/>
                <a:ea typeface="Baskerville" panose="02020502070401020303" pitchFamily="18" charset="0"/>
              </a:rPr>
              <a:t>• Macadamia Extracts + Almond Oil </a:t>
            </a:r>
            <a:r>
              <a:rPr lang="en-US" dirty="0">
                <a:latin typeface="Baskerville" panose="02020502070401020303" pitchFamily="18" charset="0"/>
                <a:ea typeface="Baskerville" panose="02020502070401020303" pitchFamily="18" charset="0"/>
              </a:rPr>
              <a:t>– Helps to regenerate skin cells while restoring skin’s barrier function to protect from water loss and has anti-inflammatory properties.</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dirty="0">
                <a:solidFill>
                  <a:srgbClr val="000000"/>
                </a:solidFill>
                <a:latin typeface="Baskerville" panose="02020502070401020303" pitchFamily="18" charset="0"/>
                <a:ea typeface="Baskerville" panose="02020502070401020303" pitchFamily="18" charset="0"/>
                <a:cs typeface="Lucida Sans" pitchFamily="2"/>
              </a:rPr>
              <a:t>      </a:t>
            </a: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a:t>
            </a:r>
            <a:r>
              <a:rPr lang="en-US" dirty="0">
                <a:solidFill>
                  <a:srgbClr val="000000"/>
                </a:solidFill>
                <a:latin typeface="Baskerville" panose="02020502070401020303" pitchFamily="18" charset="0"/>
                <a:ea typeface="Baskerville" panose="02020502070401020303" pitchFamily="18" charset="0"/>
                <a:cs typeface="Lucida Sans" pitchFamily="2"/>
              </a:rPr>
              <a:t>Exotic Black Amethyst</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8E4A2BD7-9A16-B741-BC03-235301CCA6A7}"/>
              </a:ext>
            </a:extLst>
          </p:cNvPr>
          <p:cNvSpPr txBox="1"/>
          <p:nvPr/>
        </p:nvSpPr>
        <p:spPr>
          <a:xfrm>
            <a:off x="5076920" y="134459"/>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Desired Darkness</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Rapid Release Ultra Extreme Black Bronzer Formulated for Maximum Instant Results! Tattoo &amp; Color Fade Protecting Formula </a:t>
            </a:r>
          </a:p>
        </p:txBody>
      </p:sp>
    </p:spTree>
    <p:extLst>
      <p:ext uri="{BB962C8B-B14F-4D97-AF65-F5344CB8AC3E}">
        <p14:creationId xmlns:p14="http://schemas.microsoft.com/office/powerpoint/2010/main" val="51222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165AA11-1622-9544-9282-2E01D30D3EDE}"/>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4345467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0BC55694-E452-854F-AB79-563A383C7EDC}"/>
              </a:ext>
            </a:extLst>
          </p:cNvPr>
          <p:cNvPicPr>
            <a:picLocks noChangeAspect="1"/>
          </p:cNvPicPr>
          <p:nvPr/>
        </p:nvPicPr>
        <p:blipFill>
          <a:blip r:embed="rId2"/>
          <a:stretch>
            <a:fillRect/>
          </a:stretch>
        </p:blipFill>
        <p:spPr>
          <a:xfrm>
            <a:off x="4930" y="0"/>
            <a:ext cx="12182140" cy="6858000"/>
          </a:xfrm>
          <a:prstGeom prst="rect">
            <a:avLst/>
          </a:prstGeom>
        </p:spPr>
      </p:pic>
      <p:sp>
        <p:nvSpPr>
          <p:cNvPr id="7" name="Content Placeholder 2">
            <a:extLst>
              <a:ext uri="{FF2B5EF4-FFF2-40B4-BE49-F238E27FC236}">
                <a16:creationId xmlns:a16="http://schemas.microsoft.com/office/drawing/2014/main" id="{F595394A-3E84-CE4B-85FC-A75652F1071D}"/>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r>
              <a:rPr lang="en-US" dirty="0">
                <a:latin typeface="Baskerville" panose="02020502070401020303" pitchFamily="18" charset="0"/>
                <a:ea typeface="Baskerville" panose="02020502070401020303" pitchFamily="18" charset="0"/>
              </a:rPr>
              <a:t>• </a:t>
            </a:r>
            <a:r>
              <a:rPr lang="en-US" b="1" dirty="0">
                <a:latin typeface="Baskerville" panose="02020502070401020303" pitchFamily="18" charset="0"/>
                <a:ea typeface="Baskerville" panose="02020502070401020303" pitchFamily="18" charset="0"/>
              </a:rPr>
              <a:t>BB </a:t>
            </a:r>
            <a:r>
              <a:rPr lang="en-US" b="1" dirty="0" err="1">
                <a:latin typeface="Baskerville" panose="02020502070401020303" pitchFamily="18" charset="0"/>
                <a:ea typeface="Baskerville" panose="02020502070401020303" pitchFamily="18" charset="0"/>
              </a:rPr>
              <a:t>Crème</a:t>
            </a:r>
            <a:r>
              <a:rPr lang="en-US" b="1" dirty="0">
                <a:latin typeface="Baskerville" panose="02020502070401020303" pitchFamily="18" charset="0"/>
                <a:ea typeface="Baskerville" panose="02020502070401020303" pitchFamily="18" charset="0"/>
              </a:rPr>
              <a:t> Formula – </a:t>
            </a:r>
            <a:r>
              <a:rPr lang="en-US" dirty="0">
                <a:latin typeface="Baskerville" panose="02020502070401020303" pitchFamily="18" charset="0"/>
                <a:ea typeface="Baskerville" panose="02020502070401020303" pitchFamily="18" charset="0"/>
              </a:rPr>
              <a:t>Will hydrate the skin and mask imperfections while leaving an airbrushed, flawless result. </a:t>
            </a:r>
          </a:p>
          <a:p>
            <a:r>
              <a:rPr lang="en-US" b="1" dirty="0">
                <a:latin typeface="Baskerville" panose="02020502070401020303" pitchFamily="18" charset="0"/>
                <a:ea typeface="Baskerville" panose="02020502070401020303" pitchFamily="18" charset="0"/>
              </a:rPr>
              <a:t>• Guava Extract </a:t>
            </a:r>
            <a:r>
              <a:rPr lang="en-US" dirty="0">
                <a:latin typeface="Baskerville" panose="02020502070401020303" pitchFamily="18" charset="0"/>
                <a:ea typeface="Baskerville" panose="02020502070401020303" pitchFamily="18" charset="0"/>
              </a:rPr>
              <a:t>– Anti-aging ingredient that is rich in antioxidants to help reduce the appearance of fine lines and wrinkles while providing a glowing complexion. </a:t>
            </a:r>
          </a:p>
          <a:p>
            <a:r>
              <a:rPr lang="en-US" b="1" dirty="0">
                <a:latin typeface="Baskerville" panose="02020502070401020303" pitchFamily="18" charset="0"/>
                <a:ea typeface="Baskerville" panose="02020502070401020303" pitchFamily="18" charset="0"/>
              </a:rPr>
              <a:t>• Hibiscus Extract – </a:t>
            </a:r>
            <a:r>
              <a:rPr lang="en-US" dirty="0">
                <a:latin typeface="Baskerville" panose="02020502070401020303" pitchFamily="18" charset="0"/>
                <a:ea typeface="Baskerville" panose="02020502070401020303" pitchFamily="18" charset="0"/>
              </a:rPr>
              <a:t>Rich in Vitamin C, it is a powerful antioxidant that works to fight against hyperpigmentation of the skin.</a:t>
            </a:r>
          </a:p>
          <a:p>
            <a:r>
              <a:rPr lang="en-US" b="1" dirty="0">
                <a:latin typeface="Baskerville" panose="02020502070401020303" pitchFamily="18" charset="0"/>
                <a:ea typeface="Baskerville" panose="02020502070401020303" pitchFamily="18" charset="0"/>
              </a:rPr>
              <a:t>• Macadamia Nut </a:t>
            </a:r>
            <a:r>
              <a:rPr lang="en-US" dirty="0">
                <a:latin typeface="Baskerville" panose="02020502070401020303" pitchFamily="18" charset="0"/>
                <a:ea typeface="Baskerville" panose="02020502070401020303" pitchFamily="18" charset="0"/>
              </a:rPr>
              <a:t>– Helps to regenerate skin cells while restoring skin’s barrier function to protect from water loss and has anti-inflammatory properties</a:t>
            </a:r>
          </a:p>
          <a:p>
            <a:r>
              <a:rPr lang="en-US" b="1" dirty="0">
                <a:latin typeface="Baskerville" panose="02020502070401020303" pitchFamily="18" charset="0"/>
                <a:ea typeface="Baskerville" panose="02020502070401020303" pitchFamily="18" charset="0"/>
              </a:rPr>
              <a:t>• Coconut Juice </a:t>
            </a:r>
            <a:r>
              <a:rPr lang="en-US" dirty="0">
                <a:latin typeface="Baskerville" panose="02020502070401020303" pitchFamily="18" charset="0"/>
                <a:ea typeface="Baskerville" panose="02020502070401020303" pitchFamily="18" charset="0"/>
              </a:rPr>
              <a:t>– A natural skin balancer that cleanses and hydrates the skin without adding excess oil. </a:t>
            </a:r>
          </a:p>
          <a:p>
            <a:r>
              <a:rPr lang="en-US" b="1" dirty="0">
                <a:latin typeface="Baskerville" panose="02020502070401020303" pitchFamily="18" charset="0"/>
                <a:ea typeface="Baskerville" panose="02020502070401020303" pitchFamily="18" charset="0"/>
              </a:rPr>
              <a:t>• </a:t>
            </a:r>
            <a:r>
              <a:rPr lang="en-US" b="1" dirty="0" err="1">
                <a:latin typeface="Baskerville" panose="02020502070401020303" pitchFamily="18" charset="0"/>
                <a:ea typeface="Baskerville" panose="02020502070401020303" pitchFamily="18" charset="0"/>
              </a:rPr>
              <a:t>MelanoBronze</a:t>
            </a:r>
            <a:r>
              <a:rPr lang="en-US" b="1" dirty="0">
                <a:latin typeface="Baskerville" panose="02020502070401020303" pitchFamily="18" charset="0"/>
                <a:ea typeface="Baskerville" panose="02020502070401020303" pitchFamily="18" charset="0"/>
              </a:rPr>
              <a:t>™ &amp; </a:t>
            </a:r>
            <a:r>
              <a:rPr lang="en-US" b="1" dirty="0" err="1">
                <a:latin typeface="Baskerville" panose="02020502070401020303" pitchFamily="18" charset="0"/>
                <a:ea typeface="Baskerville" panose="02020502070401020303" pitchFamily="18" charset="0"/>
              </a:rPr>
              <a:t>Melactiva</a:t>
            </a:r>
            <a:r>
              <a:rPr lang="en-US" b="1" dirty="0">
                <a:latin typeface="Baskerville" panose="02020502070401020303" pitchFamily="18" charset="0"/>
                <a:ea typeface="Baskerville" panose="02020502070401020303" pitchFamily="18" charset="0"/>
              </a:rPr>
              <a:t>™ </a:t>
            </a:r>
            <a:r>
              <a:rPr lang="en-US" dirty="0">
                <a:latin typeface="Baskerville" panose="02020502070401020303" pitchFamily="18" charset="0"/>
                <a:ea typeface="Baskerville" panose="02020502070401020303" pitchFamily="18" charset="0"/>
              </a:rPr>
              <a:t>– Stimulates melanin activity allowing for longer lasting, darker tanning results.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Summer Escape</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8" name="Title 1">
            <a:extLst>
              <a:ext uri="{FF2B5EF4-FFF2-40B4-BE49-F238E27FC236}">
                <a16:creationId xmlns:a16="http://schemas.microsoft.com/office/drawing/2014/main" id="{A565316C-6190-6C4A-ADD0-8EEFDC7E165D}"/>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Baskerville" panose="02020502070401020303" pitchFamily="18" charset="0"/>
                <a:cs typeface="Lucida Sans" pitchFamily="2"/>
              </a:rPr>
              <a:t>Waikiki Weekend</a:t>
            </a:r>
            <a:r>
              <a:rPr lang="en-US" sz="4000" b="0"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a:t>
            </a:r>
            <a:r>
              <a:rPr lang="en-US" sz="4000" b="1" i="0" u="none" strike="noStrike" kern="1200" cap="none" spc="0" baseline="0" dirty="0">
                <a:solidFill>
                  <a:srgbClr val="000000"/>
                </a:solidFill>
                <a:uFillTx/>
                <a:latin typeface="BODONI 72 OLDSTYLE BOOK" pitchFamily="2" charset="0"/>
                <a:ea typeface="Baskerville" panose="02020502070401020303" pitchFamily="18" charset="0"/>
                <a:cs typeface="Lucida Sans" pitchFamily="2"/>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Pacific Paradise Natural Beach Bronzing Cocktail</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Infused with Juicy Guava, Macadamia Nut and Hibiscus Extracts for Resort Ready Endless Summer Results!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43140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outdoor&#10;&#10;Description automatically generated">
            <a:extLst>
              <a:ext uri="{FF2B5EF4-FFF2-40B4-BE49-F238E27FC236}">
                <a16:creationId xmlns:a16="http://schemas.microsoft.com/office/drawing/2014/main" id="{BA463502-2B65-BA4B-8F12-036CE664401E}"/>
              </a:ext>
            </a:extLst>
          </p:cNvPr>
          <p:cNvPicPr>
            <a:picLocks noChangeAspect="1"/>
          </p:cNvPicPr>
          <p:nvPr/>
        </p:nvPicPr>
        <p:blipFill>
          <a:blip r:embed="rId2"/>
          <a:stretch>
            <a:fillRect/>
          </a:stretch>
        </p:blipFill>
        <p:spPr>
          <a:xfrm>
            <a:off x="0" y="2092"/>
            <a:ext cx="12192000" cy="6853815"/>
          </a:xfrm>
          <a:prstGeom prst="rect">
            <a:avLst/>
          </a:prstGeom>
        </p:spPr>
      </p:pic>
    </p:spTree>
    <p:extLst>
      <p:ext uri="{BB962C8B-B14F-4D97-AF65-F5344CB8AC3E}">
        <p14:creationId xmlns:p14="http://schemas.microsoft.com/office/powerpoint/2010/main" val="1902468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4DCF1251-6C32-B442-AF65-167201E878AF}"/>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21498690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id="{B8309B32-E2DC-144E-8753-5580BE87E11F}"/>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273477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268D829-FAFB-BC41-99AC-BEFA616BB16F}"/>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FB36BA7F-486F-5C43-9E3D-899C044DD04B}"/>
              </a:ext>
            </a:extLst>
          </p:cNvPr>
          <p:cNvSpPr txBox="1"/>
          <p:nvPr/>
        </p:nvSpPr>
        <p:spPr>
          <a:xfrm>
            <a:off x="4957740" y="1882520"/>
            <a:ext cx="6820911" cy="4781108"/>
          </a:xfrm>
          <a:prstGeom prst="rect">
            <a:avLst/>
          </a:prstGeom>
          <a:noFill/>
          <a:ln cap="flat">
            <a:noFill/>
          </a:ln>
        </p:spPr>
        <p:txBody>
          <a:bodyPr vert="horz" wrap="square" lIns="91440" tIns="45720" rIns="91440" bIns="45720" anchor="t" anchorCtr="0" compatLnSpc="1">
            <a:noAutofit/>
          </a:bodyPr>
          <a:lstStyle/>
          <a:p>
            <a:r>
              <a:rPr lang="en-US" sz="1200" b="1" dirty="0">
                <a:latin typeface="Baskerville" panose="02020502070401020303" pitchFamily="18" charset="0"/>
                <a:ea typeface="Baskerville" panose="02020502070401020303" pitchFamily="18" charset="0"/>
              </a:rPr>
              <a:t>• Revolutionary 4K Blend - </a:t>
            </a:r>
            <a:r>
              <a:rPr lang="en-US" sz="1200" dirty="0">
                <a:latin typeface="Baskerville" panose="02020502070401020303" pitchFamily="18" charset="0"/>
                <a:ea typeface="Baskerville" panose="02020502070401020303" pitchFamily="18" charset="0"/>
              </a:rPr>
              <a:t>Allows for deeper hydration and longer lasting tanning results as well as better penetration of the high end skin care ingredients, while also working to blur imperfections and allow for a crystal clear complexion. </a:t>
            </a:r>
          </a:p>
          <a:p>
            <a:r>
              <a:rPr lang="en-US" sz="1200" b="1" dirty="0">
                <a:latin typeface="Baskerville" panose="02020502070401020303" pitchFamily="18" charset="0"/>
                <a:ea typeface="Baskerville" panose="02020502070401020303" pitchFamily="18" charset="0"/>
              </a:rPr>
              <a:t>• Super Charged Electrolyte Cocktail –</a:t>
            </a:r>
          </a:p>
          <a:p>
            <a:r>
              <a:rPr lang="en-US" sz="1200" b="1" dirty="0">
                <a:latin typeface="Baskerville" panose="02020502070401020303" pitchFamily="18" charset="0"/>
                <a:ea typeface="Baskerville" panose="02020502070401020303" pitchFamily="18" charset="0"/>
              </a:rPr>
              <a:t>          • Coconut Water – </a:t>
            </a:r>
            <a:r>
              <a:rPr lang="en-US" sz="1200" dirty="0">
                <a:latin typeface="Baskerville" panose="02020502070401020303" pitchFamily="18" charset="0"/>
                <a:ea typeface="Baskerville" panose="02020502070401020303" pitchFamily="18" charset="0"/>
              </a:rPr>
              <a:t>Can reduce fine lines &amp; wrinkles, increases skin elasticity</a:t>
            </a:r>
          </a:p>
          <a:p>
            <a:r>
              <a:rPr lang="en-US" sz="1200" b="1" dirty="0">
                <a:latin typeface="Baskerville" panose="02020502070401020303" pitchFamily="18" charset="0"/>
                <a:ea typeface="Baskerville" panose="02020502070401020303" pitchFamily="18" charset="0"/>
              </a:rPr>
              <a:t>          • Sodium PCA – </a:t>
            </a:r>
            <a:r>
              <a:rPr lang="en-US" sz="1200" dirty="0">
                <a:latin typeface="Baskerville" panose="02020502070401020303" pitchFamily="18" charset="0"/>
                <a:ea typeface="Baskerville" panose="02020502070401020303" pitchFamily="18" charset="0"/>
              </a:rPr>
              <a:t>Acts as a humectant on the skin to increase water content</a:t>
            </a:r>
          </a:p>
          <a:p>
            <a:r>
              <a:rPr lang="en-US" sz="1200" b="1" dirty="0">
                <a:latin typeface="Baskerville" panose="02020502070401020303" pitchFamily="18" charset="0"/>
                <a:ea typeface="Baskerville" panose="02020502070401020303" pitchFamily="18" charset="0"/>
              </a:rPr>
              <a:t>          • Orange – </a:t>
            </a:r>
            <a:r>
              <a:rPr lang="en-US" sz="1200" dirty="0">
                <a:latin typeface="Baskerville" panose="02020502070401020303" pitchFamily="18" charset="0"/>
                <a:ea typeface="Baskerville" panose="02020502070401020303" pitchFamily="18" charset="0"/>
              </a:rPr>
              <a:t>Gently exfoliates the skin, contains antioxidant and anti-inflammatory properties</a:t>
            </a:r>
          </a:p>
          <a:p>
            <a:r>
              <a:rPr lang="en-US" sz="1200" b="1" dirty="0">
                <a:latin typeface="Baskerville" panose="02020502070401020303" pitchFamily="18" charset="0"/>
                <a:ea typeface="Baskerville" panose="02020502070401020303" pitchFamily="18" charset="0"/>
              </a:rPr>
              <a:t>          • Almond – </a:t>
            </a:r>
            <a:r>
              <a:rPr lang="en-US" sz="1200" dirty="0">
                <a:latin typeface="Baskerville" panose="02020502070401020303" pitchFamily="18" charset="0"/>
                <a:ea typeface="Baskerville" panose="02020502070401020303" pitchFamily="18" charset="0"/>
              </a:rPr>
              <a:t>Evens out skin’s tone and overall complexion while reducing puffiness and dark 	spots; hydrates dry skin</a:t>
            </a:r>
          </a:p>
          <a:p>
            <a:r>
              <a:rPr lang="en-US" sz="1200" b="1" dirty="0">
                <a:latin typeface="Baskerville" panose="02020502070401020303" pitchFamily="18" charset="0"/>
                <a:ea typeface="Baskerville" panose="02020502070401020303" pitchFamily="18" charset="0"/>
              </a:rPr>
              <a:t>          • Banana – </a:t>
            </a:r>
            <a:r>
              <a:rPr lang="en-US" sz="1200" dirty="0">
                <a:latin typeface="Baskerville" panose="02020502070401020303" pitchFamily="18" charset="0"/>
                <a:ea typeface="Baskerville" panose="02020502070401020303" pitchFamily="18" charset="0"/>
              </a:rPr>
              <a:t>High in Potassium &amp; Magnesium that contains antimicrobial properties while 	nourishing, moisturizing and exfoliating the skin</a:t>
            </a:r>
          </a:p>
          <a:p>
            <a:r>
              <a:rPr lang="en-US" sz="1200" b="1" dirty="0">
                <a:latin typeface="Baskerville" panose="02020502070401020303" pitchFamily="18" charset="0"/>
                <a:ea typeface="Baskerville" panose="02020502070401020303" pitchFamily="18" charset="0"/>
              </a:rPr>
              <a:t>• Plant Based Stem Cell Extract </a:t>
            </a:r>
            <a:r>
              <a:rPr lang="en-US" sz="1200" dirty="0">
                <a:latin typeface="Baskerville" panose="02020502070401020303" pitchFamily="18" charset="0"/>
                <a:ea typeface="Baskerville" panose="02020502070401020303" pitchFamily="18" charset="0"/>
              </a:rPr>
              <a:t>– Helps to promote cell turnover and increase collagen production, increases skin cell longevity while reducing the appearance of fine lines &amp; wrinkles, fights against skin inflammation and calms redness.</a:t>
            </a:r>
          </a:p>
          <a:p>
            <a:r>
              <a:rPr lang="en-US" sz="1200" b="1" dirty="0">
                <a:latin typeface="Baskerville" panose="02020502070401020303" pitchFamily="18" charset="0"/>
                <a:ea typeface="Baskerville" panose="02020502070401020303" pitchFamily="18" charset="0"/>
              </a:rPr>
              <a:t>• Organic Grape Water – </a:t>
            </a:r>
            <a:r>
              <a:rPr lang="en-US" sz="1200" dirty="0">
                <a:latin typeface="Baskerville" panose="02020502070401020303" pitchFamily="18" charset="0"/>
                <a:ea typeface="Baskerville" panose="02020502070401020303" pitchFamily="18" charset="0"/>
              </a:rPr>
              <a:t>A power packed prebiotic that can help to improve the skin’s microbiome to reveal fresh, healthy looking skin. </a:t>
            </a:r>
          </a:p>
          <a:p>
            <a:r>
              <a:rPr lang="en-US" sz="1200" b="1" dirty="0">
                <a:latin typeface="Baskerville" panose="02020502070401020303" pitchFamily="18" charset="0"/>
                <a:ea typeface="Baskerville" panose="02020502070401020303" pitchFamily="18" charset="0"/>
              </a:rPr>
              <a:t>• Vitamin F – </a:t>
            </a:r>
            <a:r>
              <a:rPr lang="en-US" sz="1200" dirty="0">
                <a:latin typeface="Baskerville" panose="02020502070401020303" pitchFamily="18" charset="0"/>
                <a:ea typeface="Baskerville" panose="02020502070401020303" pitchFamily="18" charset="0"/>
              </a:rPr>
              <a:t>Helps to calm compromised skin by increasing moisture levels and decreasing inflammation. </a:t>
            </a:r>
          </a:p>
          <a:p>
            <a:r>
              <a:rPr lang="en-US" sz="1200" b="1" dirty="0">
                <a:latin typeface="Baskerville" panose="02020502070401020303" pitchFamily="18" charset="0"/>
                <a:ea typeface="Baskerville" panose="02020502070401020303" pitchFamily="18" charset="0"/>
              </a:rPr>
              <a:t>• Blue Tansy – </a:t>
            </a:r>
            <a:r>
              <a:rPr lang="en-US" sz="1200" dirty="0">
                <a:latin typeface="Baskerville" panose="02020502070401020303" pitchFamily="18" charset="0"/>
                <a:ea typeface="Baskerville" panose="02020502070401020303" pitchFamily="18" charset="0"/>
              </a:rPr>
              <a:t>Provides anti-orange agents so the skin develops the most natural, dark bronzed results. </a:t>
            </a:r>
          </a:p>
          <a:p>
            <a:r>
              <a:rPr lang="en-US" sz="1200" b="1" dirty="0">
                <a:latin typeface="Baskerville" panose="02020502070401020303" pitchFamily="18" charset="0"/>
                <a:ea typeface="Baskerville" panose="02020502070401020303" pitchFamily="18" charset="0"/>
              </a:rPr>
              <a:t>• Sugarcane Derived </a:t>
            </a:r>
            <a:r>
              <a:rPr lang="en-US" sz="1200" b="1" dirty="0" err="1">
                <a:latin typeface="Baskerville" panose="02020502070401020303" pitchFamily="18" charset="0"/>
                <a:ea typeface="Baskerville" panose="02020502070401020303" pitchFamily="18" charset="0"/>
              </a:rPr>
              <a:t>Squalane</a:t>
            </a:r>
            <a:r>
              <a:rPr lang="en-US" sz="1200" b="1" dirty="0">
                <a:latin typeface="Baskerville" panose="02020502070401020303" pitchFamily="18" charset="0"/>
                <a:ea typeface="Baskerville" panose="02020502070401020303" pitchFamily="18" charset="0"/>
              </a:rPr>
              <a:t>™ – </a:t>
            </a:r>
            <a:r>
              <a:rPr lang="en-US" sz="1200" dirty="0">
                <a:latin typeface="Baskerville" panose="02020502070401020303" pitchFamily="18" charset="0"/>
                <a:ea typeface="Baskerville" panose="02020502070401020303" pitchFamily="18" charset="0"/>
              </a:rPr>
              <a:t>Mimics the skin’s oil production while being lightweight and containing antioxidant properties to repair the overall appearance of the skin.</a:t>
            </a:r>
          </a:p>
          <a:p>
            <a:br>
              <a:rPr lang="en-US" sz="1200" dirty="0">
                <a:latin typeface="Baskerville" panose="02020502070401020303" pitchFamily="18" charset="0"/>
                <a:ea typeface="Baskerville" panose="02020502070401020303" pitchFamily="18" charset="0"/>
              </a:rPr>
            </a:br>
            <a:endParaRPr lang="en-US" sz="1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r>
              <a:rPr lang="en-US" sz="1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a:t>
            </a:r>
            <a:r>
              <a:rPr lang="en-US" sz="1200" dirty="0">
                <a:solidFill>
                  <a:srgbClr val="000000"/>
                </a:solidFill>
                <a:latin typeface="Baskerville" panose="02020502070401020303" pitchFamily="18" charset="0"/>
                <a:ea typeface="Baskerville" panose="02020502070401020303" pitchFamily="18" charset="0"/>
                <a:cs typeface="Lucida Sans" pitchFamily="2"/>
              </a:rPr>
              <a:t>Sugared Rosé</a:t>
            </a:r>
            <a:endParaRPr lang="en-US" sz="1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2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3C51C672-3847-A34D-B8D2-6015755A85D2}"/>
              </a:ext>
            </a:extLst>
          </p:cNvPr>
          <p:cNvSpPr txBox="1"/>
          <p:nvPr/>
        </p:nvSpPr>
        <p:spPr>
          <a:xfrm>
            <a:off x="4938692" y="273355"/>
            <a:ext cx="685900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Bronze Confidential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Lavish Deluxe Ultra Rich Bronzer</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Embellished with Beautifying Plant Based Stem Cells</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Secret Society Vegan Collagen &amp; Prebiotic Organic Grape Water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14665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aphical user interface&#10;&#10;Description automatically generated">
            <a:extLst>
              <a:ext uri="{FF2B5EF4-FFF2-40B4-BE49-F238E27FC236}">
                <a16:creationId xmlns:a16="http://schemas.microsoft.com/office/drawing/2014/main" id="{3993EE1B-C290-6943-8BFD-E809ED360EB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1296723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website&#10;&#10;Description automatically generated">
            <a:extLst>
              <a:ext uri="{FF2B5EF4-FFF2-40B4-BE49-F238E27FC236}">
                <a16:creationId xmlns:a16="http://schemas.microsoft.com/office/drawing/2014/main" id="{3CFD8812-0C49-3D4C-BA4B-F30AB8315DCE}"/>
              </a:ext>
            </a:extLst>
          </p:cNvPr>
          <p:cNvPicPr>
            <a:picLocks noChangeAspect="1"/>
          </p:cNvPicPr>
          <p:nvPr/>
        </p:nvPicPr>
        <p:blipFill>
          <a:blip r:embed="rId2"/>
          <a:stretch>
            <a:fillRect/>
          </a:stretch>
        </p:blipFill>
        <p:spPr>
          <a:xfrm>
            <a:off x="7093" y="0"/>
            <a:ext cx="12177814" cy="6858000"/>
          </a:xfrm>
          <a:prstGeom prst="rect">
            <a:avLst/>
          </a:prstGeom>
        </p:spPr>
      </p:pic>
    </p:spTree>
    <p:extLst>
      <p:ext uri="{BB962C8B-B14F-4D97-AF65-F5344CB8AC3E}">
        <p14:creationId xmlns:p14="http://schemas.microsoft.com/office/powerpoint/2010/main" val="2104298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E127D9EB-A4A7-AE42-991A-E727B65A3B81}"/>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82316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D2EBAA8-CBDE-6B4B-B8FE-4993A5493E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7027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840860"/>
            <a:ext cx="7366049" cy="4781108"/>
          </a:xfrm>
          <a:prstGeom prst="rect">
            <a:avLst/>
          </a:prstGeom>
          <a:noFill/>
          <a:ln cap="flat">
            <a:noFill/>
          </a:ln>
        </p:spPr>
        <p:txBody>
          <a:bodyPr vert="horz" wrap="square" lIns="91440" tIns="45720" rIns="91440" bIns="45720" anchor="t" anchorCtr="0" compatLnSpc="1">
            <a:normAutofit/>
          </a:bodyPr>
          <a:lstStyle/>
          <a:p>
            <a:r>
              <a:rPr lang="en-US" sz="1600" b="1" dirty="0">
                <a:latin typeface="Bodoni 72 Book" pitchFamily="2" charset="0"/>
              </a:rPr>
              <a:t>• Radiance Boosting Champagne Extracts </a:t>
            </a:r>
            <a:r>
              <a:rPr lang="en-US" sz="1600" dirty="0">
                <a:latin typeface="Bodoni 72 Book" pitchFamily="2" charset="0"/>
              </a:rPr>
              <a:t>– Promotes a glowing and youthful appearance to the skin by helping to. </a:t>
            </a:r>
          </a:p>
          <a:p>
            <a:r>
              <a:rPr lang="en-US" sz="1600" b="1" dirty="0">
                <a:latin typeface="Bodoni 72 Book" pitchFamily="2" charset="0"/>
              </a:rPr>
              <a:t>• Antioxidant Rich Super Fruit Smoothie Blend </a:t>
            </a:r>
            <a:r>
              <a:rPr lang="en-US" sz="1600" dirty="0">
                <a:latin typeface="Bodoni 72 Book" pitchFamily="2" charset="0"/>
              </a:rPr>
              <a:t>–</a:t>
            </a:r>
          </a:p>
          <a:p>
            <a:r>
              <a:rPr lang="en-US" sz="1600" b="1" dirty="0">
                <a:latin typeface="Bodoni 72 Book" pitchFamily="2" charset="0"/>
              </a:rPr>
              <a:t>	• Strawberry </a:t>
            </a:r>
            <a:r>
              <a:rPr lang="en-US" sz="1600" dirty="0">
                <a:latin typeface="Bodoni 72 Book" pitchFamily="2" charset="0"/>
              </a:rPr>
              <a:t>– Good source of vitamin C and antioxidant that help to protect and soothe the skin, targets dark spot formations and brightens the skin’s complexion.</a:t>
            </a:r>
          </a:p>
          <a:p>
            <a:r>
              <a:rPr lang="en-US" sz="1600" b="1" dirty="0">
                <a:latin typeface="Bodoni 72 Book" pitchFamily="2" charset="0"/>
              </a:rPr>
              <a:t>	• Pomegranate </a:t>
            </a:r>
            <a:r>
              <a:rPr lang="en-US" sz="1600" dirty="0">
                <a:latin typeface="Bodoni 72 Book" pitchFamily="2" charset="0"/>
              </a:rPr>
              <a:t>– Beneficial for acne prone skin as it combats blemishes and can help reduce scarring, hydrates the skin to prevent moisture lock as it absorbs deeply into the dry layers of the skin, boosts collagen and elastin in the skin and protects from free radical damage.</a:t>
            </a:r>
          </a:p>
          <a:p>
            <a:r>
              <a:rPr lang="en-US" sz="1600" b="1" dirty="0">
                <a:latin typeface="Bodoni 72 Book" pitchFamily="2" charset="0"/>
              </a:rPr>
              <a:t>	• Blueberry </a:t>
            </a:r>
            <a:r>
              <a:rPr lang="en-US" sz="1600" dirty="0">
                <a:latin typeface="Bodoni 72 Book" pitchFamily="2" charset="0"/>
              </a:rPr>
              <a:t>– Combats skin dullness and dryness, aids in moisture retention to work against dead skin loss, high in Vitamin C which helps with brightening up the skin and working against hyperpigmentation or discoloration.</a:t>
            </a:r>
          </a:p>
          <a:p>
            <a:r>
              <a:rPr lang="en-US" sz="1600" b="1" dirty="0">
                <a:latin typeface="Bodoni 72 Book" pitchFamily="2" charset="0"/>
              </a:rPr>
              <a:t>	• Elderberry </a:t>
            </a:r>
            <a:r>
              <a:rPr lang="en-US" sz="1600" dirty="0">
                <a:latin typeface="Bodoni 72 Book" pitchFamily="2" charset="0"/>
              </a:rPr>
              <a:t>– Helps to protect against UV damage and has astringent properties to shrink the appearance of large pores and balances out excess oil on the skin.</a:t>
            </a:r>
            <a:endParaRPr lang="en-US" sz="1600" b="1" dirty="0">
              <a:latin typeface="Bodoni 72 Book" pitchFamily="2" charset="0"/>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err="1">
                <a:solidFill>
                  <a:srgbClr val="000000"/>
                </a:solidFill>
                <a:latin typeface="Bodoni 72 Book" pitchFamily="2" charset="0"/>
                <a:ea typeface="Baskerville" panose="02020502070401020303" pitchFamily="18" charset="0"/>
                <a:cs typeface="Lucida Sans" pitchFamily="2"/>
              </a:rPr>
              <a:t>Frosé</a:t>
            </a:r>
            <a:r>
              <a:rPr lang="en-US" sz="1600" dirty="0">
                <a:solidFill>
                  <a:srgbClr val="000000"/>
                </a:solidFill>
                <a:latin typeface="Bodoni 72 Book" pitchFamily="2" charset="0"/>
                <a:ea typeface="Baskerville" panose="02020502070401020303" pitchFamily="18" charset="0"/>
                <a:cs typeface="Lucida Sans" pitchFamily="2"/>
              </a:rPr>
              <a:t> Fantasy</a:t>
            </a: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Frosé</a:t>
            </a:r>
            <a:r>
              <a:rPr lang="en-US" sz="4000" b="1" dirty="0">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Deliciously Luxurious Satin Softening Fusion</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Blended with Skin Perfecting Bubbly Champagne Extracts + A Creamy Complexion Boosting Electrolyte Smoothie Cocktail</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8969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ith long hair&#10;&#10;Description automatically generated with low confidence">
            <a:extLst>
              <a:ext uri="{FF2B5EF4-FFF2-40B4-BE49-F238E27FC236}">
                <a16:creationId xmlns:a16="http://schemas.microsoft.com/office/drawing/2014/main" id="{E2B5E4AF-2870-F14C-989B-1F70069EC652}"/>
              </a:ext>
            </a:extLst>
          </p:cNvPr>
          <p:cNvPicPr>
            <a:picLocks noChangeAspect="1"/>
          </p:cNvPicPr>
          <p:nvPr/>
        </p:nvPicPr>
        <p:blipFill>
          <a:blip r:embed="rId2"/>
          <a:stretch>
            <a:fillRect/>
          </a:stretch>
        </p:blipFill>
        <p:spPr>
          <a:xfrm>
            <a:off x="4930" y="0"/>
            <a:ext cx="12182140" cy="6858000"/>
          </a:xfrm>
          <a:prstGeom prst="rect">
            <a:avLst/>
          </a:prstGeom>
        </p:spPr>
      </p:pic>
      <p:sp>
        <p:nvSpPr>
          <p:cNvPr id="3" name="TextBox 2">
            <a:extLst>
              <a:ext uri="{FF2B5EF4-FFF2-40B4-BE49-F238E27FC236}">
                <a16:creationId xmlns:a16="http://schemas.microsoft.com/office/drawing/2014/main" id="{475A629B-7481-9044-837D-49C2B9439DDA}"/>
              </a:ext>
            </a:extLst>
          </p:cNvPr>
          <p:cNvSpPr txBox="1"/>
          <p:nvPr/>
        </p:nvSpPr>
        <p:spPr>
          <a:xfrm>
            <a:off x="7256443" y="2379644"/>
            <a:ext cx="4840077" cy="1815882"/>
          </a:xfrm>
          <a:prstGeom prst="rect">
            <a:avLst/>
          </a:prstGeom>
          <a:noFill/>
        </p:spPr>
        <p:txBody>
          <a:bodyPr wrap="square" rtlCol="0">
            <a:spAutoFit/>
          </a:bodyPr>
          <a:lstStyle/>
          <a:p>
            <a:pPr algn="ctr"/>
            <a:r>
              <a:rPr lang="en-US" sz="2800" dirty="0">
                <a:solidFill>
                  <a:schemeClr val="bg1"/>
                </a:solidFill>
                <a:latin typeface="Baskerville" panose="02020502070401020303" pitchFamily="18" charset="0"/>
                <a:ea typeface="Baskerville" panose="02020502070401020303" pitchFamily="18" charset="0"/>
              </a:rPr>
              <a:t>Megan Racine</a:t>
            </a:r>
          </a:p>
          <a:p>
            <a:pPr algn="ctr"/>
            <a:r>
              <a:rPr lang="en-US" sz="2800" dirty="0">
                <a:solidFill>
                  <a:schemeClr val="bg1"/>
                </a:solidFill>
                <a:latin typeface="Baskerville" panose="02020502070401020303" pitchFamily="18" charset="0"/>
                <a:ea typeface="Baskerville" panose="02020502070401020303" pitchFamily="18" charset="0"/>
              </a:rPr>
              <a:t>National Sales Trainer</a:t>
            </a:r>
          </a:p>
          <a:p>
            <a:pPr algn="ctr"/>
            <a:r>
              <a:rPr lang="en-US" sz="2800" dirty="0">
                <a:solidFill>
                  <a:schemeClr val="bg1"/>
                </a:solidFill>
                <a:latin typeface="Baskerville" panose="02020502070401020303" pitchFamily="18" charset="0"/>
                <a:ea typeface="Baskerville" panose="02020502070401020303" pitchFamily="18" charset="0"/>
                <a:hlinkClick r:id="rId3">
                  <a:extLst>
                    <a:ext uri="{A12FA001-AC4F-418D-AE19-62706E023703}">
                      <ahyp:hlinkClr xmlns:ahyp="http://schemas.microsoft.com/office/drawing/2018/hyperlinkcolor" val="tx"/>
                    </a:ext>
                  </a:extLst>
                </a:hlinkClick>
              </a:rPr>
              <a:t>megan@devotedcreations.com</a:t>
            </a:r>
            <a:endParaRPr lang="en-US" sz="2800" dirty="0">
              <a:solidFill>
                <a:schemeClr val="bg1"/>
              </a:solidFill>
              <a:latin typeface="Baskerville" panose="02020502070401020303" pitchFamily="18" charset="0"/>
              <a:ea typeface="Baskerville" panose="02020502070401020303" pitchFamily="18" charset="0"/>
            </a:endParaRPr>
          </a:p>
          <a:p>
            <a:pPr algn="ctr"/>
            <a:r>
              <a:rPr lang="en-US" sz="2800" dirty="0">
                <a:solidFill>
                  <a:schemeClr val="bg1"/>
                </a:solidFill>
                <a:latin typeface="Baskerville" panose="02020502070401020303" pitchFamily="18" charset="0"/>
                <a:ea typeface="Baskerville" panose="02020502070401020303" pitchFamily="18" charset="0"/>
              </a:rPr>
              <a:t>813.361.1866</a:t>
            </a:r>
          </a:p>
        </p:txBody>
      </p:sp>
    </p:spTree>
    <p:extLst>
      <p:ext uri="{BB962C8B-B14F-4D97-AF65-F5344CB8AC3E}">
        <p14:creationId xmlns:p14="http://schemas.microsoft.com/office/powerpoint/2010/main" val="3143750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pplication&#10;&#10;Description automatically generated">
            <a:extLst>
              <a:ext uri="{FF2B5EF4-FFF2-40B4-BE49-F238E27FC236}">
                <a16:creationId xmlns:a16="http://schemas.microsoft.com/office/drawing/2014/main" id="{BD164FE8-0DEB-3847-90A9-13D70FD7537E}"/>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E261B31A-0EA9-A940-9F1D-5A0D887B7EC0}"/>
              </a:ext>
            </a:extLst>
          </p:cNvPr>
          <p:cNvSpPr txBox="1"/>
          <p:nvPr/>
        </p:nvSpPr>
        <p:spPr>
          <a:xfrm>
            <a:off x="5082362" y="1868233"/>
            <a:ext cx="6874073" cy="4781108"/>
          </a:xfrm>
          <a:prstGeom prst="rect">
            <a:avLst/>
          </a:prstGeom>
          <a:noFill/>
          <a:ln cap="flat">
            <a:noFill/>
          </a:ln>
        </p:spPr>
        <p:txBody>
          <a:bodyPr vert="horz" wrap="square" lIns="91440" tIns="45720" rIns="91440" bIns="45720" anchor="t" anchorCtr="0" compatLnSpc="1">
            <a:noAutofit/>
          </a:bodyPr>
          <a:lstStyle/>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BB Crème Formula </a:t>
            </a:r>
            <a:r>
              <a:rPr lang="en-US" sz="1600" dirty="0">
                <a:latin typeface="Baskerville" panose="02020502070401020303" pitchFamily="18" charset="0"/>
                <a:ea typeface="Baskerville" panose="02020502070401020303" pitchFamily="18" charset="0"/>
              </a:rPr>
              <a:t>– Will hydrate the skin and mask imperfections while leaving an airbrushed, flawless result. </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Vitamin F </a:t>
            </a:r>
            <a:r>
              <a:rPr lang="en-US" sz="1600" dirty="0">
                <a:latin typeface="Baskerville" panose="02020502070401020303" pitchFamily="18" charset="0"/>
                <a:ea typeface="Baskerville" panose="02020502070401020303" pitchFamily="18" charset="0"/>
              </a:rPr>
              <a:t>– Adds moisture and helps to reduce inflammation as well as calm compromised skin. </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Bakuchiol </a:t>
            </a:r>
            <a:r>
              <a:rPr lang="en-US" sz="1600" dirty="0">
                <a:latin typeface="Baskerville" panose="02020502070401020303" pitchFamily="18" charset="0"/>
                <a:ea typeface="Baskerville" panose="02020502070401020303" pitchFamily="18" charset="0"/>
              </a:rPr>
              <a:t>– Gentle version of Vitamin A to improve brightness, </a:t>
            </a:r>
            <a:r>
              <a:rPr lang="en-US" sz="1600" dirty="0" err="1">
                <a:latin typeface="Baskerville" panose="02020502070401020303" pitchFamily="18" charset="0"/>
                <a:ea typeface="Baskerville" panose="02020502070401020303" pitchFamily="18" charset="0"/>
              </a:rPr>
              <a:t>smoothes</a:t>
            </a:r>
            <a:r>
              <a:rPr lang="en-US" sz="1600" dirty="0">
                <a:latin typeface="Baskerville" panose="02020502070401020303" pitchFamily="18" charset="0"/>
                <a:ea typeface="Baskerville" panose="02020502070401020303" pitchFamily="18" charset="0"/>
              </a:rPr>
              <a:t> out uneven texture and hyperpigmentation while being very gentle on the skin.</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Maracujá Oil </a:t>
            </a:r>
            <a:r>
              <a:rPr lang="en-US" sz="1600" dirty="0">
                <a:latin typeface="Baskerville" panose="02020502070401020303" pitchFamily="18" charset="0"/>
                <a:ea typeface="Baskerville" panose="02020502070401020303" pitchFamily="18" charset="0"/>
              </a:rPr>
              <a:t>– Helps to address damaged or weakened skin, while helping to support the healing process, lightweight so it won’t clog down pores. </a:t>
            </a:r>
          </a:p>
          <a:p>
            <a:r>
              <a:rPr lang="en-US" sz="1600" dirty="0">
                <a:latin typeface="Baskerville" panose="02020502070401020303" pitchFamily="18" charset="0"/>
                <a:ea typeface="Baskerville" panose="02020502070401020303" pitchFamily="18" charset="0"/>
              </a:rPr>
              <a:t>• </a:t>
            </a:r>
            <a:r>
              <a:rPr lang="en-US" sz="1600" b="1" dirty="0" err="1">
                <a:latin typeface="Baskerville" panose="02020502070401020303" pitchFamily="18" charset="0"/>
                <a:ea typeface="Baskerville" panose="02020502070401020303" pitchFamily="18" charset="0"/>
              </a:rPr>
              <a:t>Mandelic</a:t>
            </a:r>
            <a:r>
              <a:rPr lang="en-US" sz="1600" b="1" dirty="0">
                <a:latin typeface="Baskerville" panose="02020502070401020303" pitchFamily="18" charset="0"/>
                <a:ea typeface="Baskerville" panose="02020502070401020303" pitchFamily="18" charset="0"/>
              </a:rPr>
              <a:t> Acid </a:t>
            </a:r>
            <a:r>
              <a:rPr lang="en-US" sz="1600" dirty="0">
                <a:latin typeface="Baskerville" panose="02020502070401020303" pitchFamily="18" charset="0"/>
                <a:ea typeface="Baskerville" panose="02020502070401020303" pitchFamily="18" charset="0"/>
              </a:rPr>
              <a:t>– Works as a gentle exfoliant to accelerate cell turnover to reveal fresh, youthful skin while demising the appearance of fine lines, wrinkles, dark spots and dullness.</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Tiger Grass </a:t>
            </a:r>
            <a:r>
              <a:rPr lang="en-US" sz="1600" dirty="0">
                <a:latin typeface="Baskerville" panose="02020502070401020303" pitchFamily="18" charset="0"/>
                <a:ea typeface="Baskerville" panose="02020502070401020303" pitchFamily="18" charset="0"/>
              </a:rPr>
              <a:t>– Color-correcting ingredient that reduces redness and helps protect skin </a:t>
            </a:r>
          </a:p>
          <a:p>
            <a:r>
              <a:rPr lang="en-US" sz="1600" dirty="0">
                <a:latin typeface="Baskerville" panose="02020502070401020303" pitchFamily="18" charset="0"/>
                <a:ea typeface="Baskerville" panose="02020502070401020303" pitchFamily="18" charset="0"/>
              </a:rPr>
              <a:t>from environmental stress and blemishes.</a:t>
            </a:r>
            <a:br>
              <a:rPr lang="en-US" sz="1600" dirty="0">
                <a:latin typeface="Baskerville" panose="02020502070401020303" pitchFamily="18" charset="0"/>
                <a:ea typeface="Baskerville" panose="02020502070401020303" pitchFamily="18" charset="0"/>
              </a:rPr>
            </a:br>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Tattoo &amp; Color Fade Protectors </a:t>
            </a:r>
            <a:r>
              <a:rPr lang="en-US" sz="1600" dirty="0">
                <a:latin typeface="Baskerville" panose="02020502070401020303" pitchFamily="18" charset="0"/>
                <a:ea typeface="Baskerville" panose="02020502070401020303" pitchFamily="18" charset="0"/>
              </a:rPr>
              <a:t>– Protects the color and luster of your tattoos and tanning results. </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Coco Cocktail</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C955F6D9-62AA-6444-B959-D91BCB5FE021}"/>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Sunset Strip</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Red Carpet Ready DHA Free Bronzing Elixir With Brilliance Boosting BB Cream Prestigiously Popular Color Correctors and a Splurge of Legendary Antioxidants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423329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1779FB04-6D1D-E145-B862-92E798825F6B}"/>
              </a:ext>
            </a:extLst>
          </p:cNvPr>
          <p:cNvPicPr>
            <a:picLocks noChangeAspect="1"/>
          </p:cNvPicPr>
          <p:nvPr/>
        </p:nvPicPr>
        <p:blipFill>
          <a:blip r:embed="rId2"/>
          <a:stretch>
            <a:fillRect/>
          </a:stretch>
        </p:blipFill>
        <p:spPr>
          <a:xfrm>
            <a:off x="4930" y="0"/>
            <a:ext cx="12182140" cy="6858000"/>
          </a:xfrm>
          <a:prstGeom prst="rect">
            <a:avLst/>
          </a:prstGeom>
        </p:spPr>
      </p:pic>
      <p:sp>
        <p:nvSpPr>
          <p:cNvPr id="8" name="Content Placeholder 2">
            <a:extLst>
              <a:ext uri="{FF2B5EF4-FFF2-40B4-BE49-F238E27FC236}">
                <a16:creationId xmlns:a16="http://schemas.microsoft.com/office/drawing/2014/main" id="{3D584028-E7AC-C046-9D8A-490A311A35B3}"/>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Autofit/>
          </a:bodyPr>
          <a:lstStyle/>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Silicone Blend </a:t>
            </a:r>
            <a:r>
              <a:rPr lang="en-US" sz="1600" dirty="0">
                <a:latin typeface="Baskerville" panose="02020502070401020303" pitchFamily="18" charset="0"/>
                <a:ea typeface="Baskerville" panose="02020502070401020303" pitchFamily="18" charset="0"/>
              </a:rPr>
              <a:t>– Creates a hydrating barrier on the skin to lock in essential moisture for super soft results. </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Electrolyte Rich Banana Extract </a:t>
            </a:r>
            <a:r>
              <a:rPr lang="en-US" sz="1600" dirty="0">
                <a:latin typeface="Baskerville" panose="02020502070401020303" pitchFamily="18" charset="0"/>
                <a:ea typeface="Baskerville" panose="02020502070401020303" pitchFamily="18" charset="0"/>
              </a:rPr>
              <a:t>– High in Potassium &amp; Magnesium that contains antimicrobial properties while nourishing, moisturizing and exfoliating the skin</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Apple &amp; Cantaloupe Antioxidants </a:t>
            </a:r>
            <a:r>
              <a:rPr lang="en-US" sz="1600" dirty="0">
                <a:latin typeface="Baskerville" panose="02020502070401020303" pitchFamily="18" charset="0"/>
                <a:ea typeface="Baskerville" panose="02020502070401020303" pitchFamily="18" charset="0"/>
              </a:rPr>
              <a:t>– Helps to boost collagen levels as well as keep skin youthful and supple while protecting from free radical damage and any signs of aging. </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Skin Firming CoQ10 </a:t>
            </a:r>
            <a:r>
              <a:rPr lang="en-US" sz="1600" dirty="0">
                <a:latin typeface="Baskerville" panose="02020502070401020303" pitchFamily="18" charset="0"/>
                <a:ea typeface="Baskerville" panose="02020502070401020303" pitchFamily="18" charset="0"/>
              </a:rPr>
              <a:t>– Has the same benefits of Vitamin C, evens out uneven skin tone and stimulates collagen production in our skin.</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Skin Tightening Caffeine Extracts </a:t>
            </a:r>
            <a:r>
              <a:rPr lang="en-US" sz="1600" dirty="0">
                <a:latin typeface="Baskerville" panose="02020502070401020303" pitchFamily="18" charset="0"/>
                <a:ea typeface="Baskerville" panose="02020502070401020303" pitchFamily="18" charset="0"/>
              </a:rPr>
              <a:t>– Helps to decrease puffiness as well as tighten and tone the skin. </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Tattoo &amp; Color Fade Protectors </a:t>
            </a:r>
            <a:r>
              <a:rPr lang="en-US" sz="1600" dirty="0">
                <a:latin typeface="Baskerville" panose="02020502070401020303" pitchFamily="18" charset="0"/>
                <a:ea typeface="Baskerville" panose="02020502070401020303" pitchFamily="18" charset="0"/>
              </a:rPr>
              <a:t>– Protects the color and luster of your tattoos and tanning results. </a:t>
            </a:r>
          </a:p>
          <a:p>
            <a:r>
              <a:rPr lang="en-US" sz="1600" dirty="0">
                <a:latin typeface="Baskerville" panose="02020502070401020303" pitchFamily="18" charset="0"/>
                <a:ea typeface="Baskerville" panose="02020502070401020303" pitchFamily="18" charset="0"/>
              </a:rPr>
              <a:t>• </a:t>
            </a:r>
            <a:r>
              <a:rPr lang="en-US" sz="1600" b="1" dirty="0">
                <a:latin typeface="Baskerville" panose="02020502070401020303" pitchFamily="18" charset="0"/>
                <a:ea typeface="Baskerville" panose="02020502070401020303" pitchFamily="18" charset="0"/>
              </a:rPr>
              <a:t>After Tan Odor Eliminators </a:t>
            </a:r>
            <a:r>
              <a:rPr lang="en-US" sz="1600" dirty="0">
                <a:latin typeface="Baskerville" panose="02020502070401020303" pitchFamily="18" charset="0"/>
                <a:ea typeface="Baskerville" panose="02020502070401020303" pitchFamily="18" charset="0"/>
              </a:rPr>
              <a:t>– Proprietary blend of deodorizing and skin freshening ingredients. </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Vegas Vibes</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9" name="Title 1">
            <a:extLst>
              <a:ext uri="{FF2B5EF4-FFF2-40B4-BE49-F238E27FC236}">
                <a16:creationId xmlns:a16="http://schemas.microsoft.com/office/drawing/2014/main" id="{3EBFACBD-7476-4D40-BB67-D20CFB8781EA}"/>
              </a:ext>
            </a:extLst>
          </p:cNvPr>
          <p:cNvSpPr txBox="1"/>
          <p:nvPr/>
        </p:nvSpPr>
        <p:spPr>
          <a:xfrm>
            <a:off x="5082362" y="273355"/>
            <a:ext cx="6836736" cy="1532299"/>
          </a:xfrm>
          <a:prstGeom prst="rect">
            <a:avLst/>
          </a:prstGeom>
          <a:noFill/>
          <a:ln cap="flat">
            <a:noFill/>
          </a:ln>
        </p:spPr>
        <p:txBody>
          <a:bodyPr vert="horz" wrap="square" lIns="91440" tIns="45720" rIns="91440" bIns="45720" anchor="ctr" anchorCtr="0" compatLnSpc="1">
            <a:normAutofit/>
          </a:bodyPr>
          <a:lstStyle/>
          <a:p>
            <a:r>
              <a:rPr lang="en-US" sz="4000" b="1" i="0" u="none" strike="noStrike" kern="1200" cap="none" spc="0" baseline="0" dirty="0">
                <a:solidFill>
                  <a:srgbClr val="000000"/>
                </a:solidFill>
                <a:uFillTx/>
                <a:latin typeface="BODONI 72 OLDSTYLE BOOK" pitchFamily="2" charset="0"/>
                <a:ea typeface="SimSun" pitchFamily="2"/>
                <a:cs typeface="Lucida Sans" pitchFamily="2"/>
              </a:rPr>
              <a:t>Get Tan Like Me!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Double Dark ‘Tan Goals’ Bronzing Blend • Remixed with Positively Energizing Antioxidants VIP Color Club Tattoo &amp; Tan Fade Protectors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84030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 several&#10;&#10;Description automatically generated">
            <a:extLst>
              <a:ext uri="{FF2B5EF4-FFF2-40B4-BE49-F238E27FC236}">
                <a16:creationId xmlns:a16="http://schemas.microsoft.com/office/drawing/2014/main" id="{5FE1B8C4-01A1-C14B-A81D-EB9DB8F9367A}"/>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885958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128A4210-7969-3647-AC2B-F2E1B19FC5B1}"/>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CBD68985-8E97-0341-AF1A-0D77E9F61877}"/>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Autofit/>
          </a:bodyPr>
          <a:lstStyle/>
          <a:p>
            <a:r>
              <a:rPr lang="en-US" b="1" dirty="0">
                <a:latin typeface="Baskerville" panose="02020502070401020303" pitchFamily="18" charset="0"/>
                <a:ea typeface="Baskerville" panose="02020502070401020303" pitchFamily="18" charset="0"/>
              </a:rPr>
              <a:t>• Maracujá Oil – </a:t>
            </a:r>
            <a:r>
              <a:rPr lang="en-US" dirty="0">
                <a:latin typeface="Baskerville" panose="02020502070401020303" pitchFamily="18" charset="0"/>
                <a:ea typeface="Baskerville" panose="02020502070401020303" pitchFamily="18" charset="0"/>
              </a:rPr>
              <a:t>Helps to address damaged or weakened skin, while helping to support the healing process; lightweight so it doesn’t clog pores.</a:t>
            </a:r>
          </a:p>
          <a:p>
            <a:r>
              <a:rPr lang="en-US" b="1" dirty="0">
                <a:latin typeface="Baskerville" panose="02020502070401020303" pitchFamily="18" charset="0"/>
                <a:ea typeface="Baskerville" panose="02020502070401020303" pitchFamily="18" charset="0"/>
              </a:rPr>
              <a:t>• Sea Buckthorn Berry – </a:t>
            </a:r>
            <a:r>
              <a:rPr lang="en-US" dirty="0">
                <a:latin typeface="Baskerville" panose="02020502070401020303" pitchFamily="18" charset="0"/>
                <a:ea typeface="Baskerville" panose="02020502070401020303" pitchFamily="18" charset="0"/>
              </a:rPr>
              <a:t>Stimulates the formation of new skin cells while acting as an anti-inflammatory and strengthening the skin’s outer barrier.</a:t>
            </a:r>
          </a:p>
          <a:p>
            <a:r>
              <a:rPr lang="en-US" b="1" dirty="0">
                <a:latin typeface="Baskerville" panose="02020502070401020303" pitchFamily="18" charset="0"/>
                <a:ea typeface="Baskerville" panose="02020502070401020303" pitchFamily="18" charset="0"/>
              </a:rPr>
              <a:t>• Sea-Toxifying Algae Complex – </a:t>
            </a:r>
            <a:r>
              <a:rPr lang="en-US" dirty="0">
                <a:latin typeface="Baskerville" panose="02020502070401020303" pitchFamily="18" charset="0"/>
                <a:ea typeface="Baskerville" panose="02020502070401020303" pitchFamily="18" charset="0"/>
              </a:rPr>
              <a:t>Helps to detoxify the skin while also helping to improve skins elasticity for a more youthful and firmer looking complexion. </a:t>
            </a:r>
          </a:p>
          <a:p>
            <a:r>
              <a:rPr lang="en-US" b="1" dirty="0">
                <a:latin typeface="Baskerville" panose="02020502070401020303" pitchFamily="18" charset="0"/>
                <a:ea typeface="Baskerville" panose="02020502070401020303" pitchFamily="18" charset="0"/>
              </a:rPr>
              <a:t>• Tiger Grass – </a:t>
            </a:r>
            <a:r>
              <a:rPr lang="en-US" dirty="0">
                <a:latin typeface="Baskerville" panose="02020502070401020303" pitchFamily="18" charset="0"/>
                <a:ea typeface="Baskerville" panose="02020502070401020303" pitchFamily="18" charset="0"/>
              </a:rPr>
              <a:t>Color-correcting ingredient that reduces redness and helps protect skin from environmental stress and blemishes. </a:t>
            </a:r>
          </a:p>
          <a:p>
            <a:r>
              <a:rPr lang="en-US" b="1" dirty="0">
                <a:latin typeface="Baskerville" panose="02020502070401020303" pitchFamily="18" charset="0"/>
                <a:ea typeface="Baskerville" panose="02020502070401020303" pitchFamily="18" charset="0"/>
              </a:rPr>
              <a:t>• Blue Tansy™ – </a:t>
            </a:r>
            <a:r>
              <a:rPr lang="en-US" dirty="0">
                <a:latin typeface="Baskerville" panose="02020502070401020303" pitchFamily="18" charset="0"/>
                <a:ea typeface="Baskerville" panose="02020502070401020303" pitchFamily="18" charset="0"/>
              </a:rPr>
              <a:t>Provides anti-orange agents so the skin develops the most natural, dark bronzed result.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a:t>
            </a:r>
            <a:r>
              <a:rPr lang="en-US" b="0" i="0" u="none" strike="noStrike" kern="1200" cap="none" spc="0" dirty="0">
                <a:solidFill>
                  <a:srgbClr val="000000"/>
                </a:solidFill>
                <a:uFillTx/>
                <a:latin typeface="Baskerville" panose="02020502070401020303" pitchFamily="18" charset="0"/>
                <a:ea typeface="Baskerville" panose="02020502070401020303" pitchFamily="18" charset="0"/>
                <a:cs typeface="Lucida Sans" pitchFamily="2"/>
              </a:rPr>
              <a:t>    </a:t>
            </a:r>
            <a:r>
              <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Fragrance: </a:t>
            </a:r>
            <a:r>
              <a:rPr lang="en-US" dirty="0">
                <a:solidFill>
                  <a:srgbClr val="000000"/>
                </a:solidFill>
                <a:latin typeface="Baskerville" panose="02020502070401020303" pitchFamily="18" charset="0"/>
                <a:ea typeface="Baskerville" panose="02020502070401020303" pitchFamily="18" charset="0"/>
                <a:cs typeface="Lucida Sans" pitchFamily="2"/>
              </a:rPr>
              <a:t>Aquamarine Coastal Cool</a:t>
            </a: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EDB25050-3BB1-DC4D-AF88-4C22957A201F}"/>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White 2 Bronze Coastal</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Nautically Infused Aquatic Coastal Color Creator Sea Buckthorn Berry + Detoxifying Algae for Seaside Shore Ready Results</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02801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F25F611D-3B4D-CA41-82CE-AFF4824A7CC8}"/>
              </a:ext>
            </a:extLst>
          </p:cNvPr>
          <p:cNvPicPr>
            <a:picLocks noChangeAspect="1"/>
          </p:cNvPicPr>
          <p:nvPr/>
        </p:nvPicPr>
        <p:blipFill>
          <a:blip r:embed="rId2"/>
          <a:stretch>
            <a:fillRect/>
          </a:stretch>
        </p:blipFill>
        <p:spPr>
          <a:xfrm>
            <a:off x="4930" y="0"/>
            <a:ext cx="12182140" cy="6858000"/>
          </a:xfrm>
          <a:prstGeom prst="rect">
            <a:avLst/>
          </a:prstGeom>
        </p:spPr>
      </p:pic>
    </p:spTree>
    <p:extLst>
      <p:ext uri="{BB962C8B-B14F-4D97-AF65-F5344CB8AC3E}">
        <p14:creationId xmlns:p14="http://schemas.microsoft.com/office/powerpoint/2010/main" val="300732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lass of beer&#10;&#10;Description automatically generated with medium confidence">
            <a:extLst>
              <a:ext uri="{FF2B5EF4-FFF2-40B4-BE49-F238E27FC236}">
                <a16:creationId xmlns:a16="http://schemas.microsoft.com/office/drawing/2014/main" id="{8851469A-602F-C34B-8B12-C547EDB88735}"/>
              </a:ext>
            </a:extLst>
          </p:cNvPr>
          <p:cNvPicPr>
            <a:picLocks noChangeAspect="1"/>
          </p:cNvPicPr>
          <p:nvPr/>
        </p:nvPicPr>
        <p:blipFill>
          <a:blip r:embed="rId2"/>
          <a:stretch>
            <a:fillRect/>
          </a:stretch>
        </p:blipFill>
        <p:spPr>
          <a:xfrm>
            <a:off x="4930" y="0"/>
            <a:ext cx="12182140" cy="6858000"/>
          </a:xfrm>
          <a:prstGeom prst="rect">
            <a:avLst/>
          </a:prstGeom>
        </p:spPr>
      </p:pic>
      <p:sp>
        <p:nvSpPr>
          <p:cNvPr id="5" name="Content Placeholder 2">
            <a:extLst>
              <a:ext uri="{FF2B5EF4-FFF2-40B4-BE49-F238E27FC236}">
                <a16:creationId xmlns:a16="http://schemas.microsoft.com/office/drawing/2014/main" id="{8B765EC5-6EA2-1B46-A824-CE1029DC66AA}"/>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r>
              <a:rPr lang="en-US" sz="2000" b="1" dirty="0">
                <a:latin typeface="Baskerville" panose="02020502070401020303" pitchFamily="18" charset="0"/>
                <a:ea typeface="Baskerville" panose="02020502070401020303" pitchFamily="18" charset="0"/>
              </a:rPr>
              <a:t>• Rich Black Bronzing Formula - </a:t>
            </a:r>
            <a:r>
              <a:rPr lang="en-US" sz="2000" dirty="0">
                <a:latin typeface="Baskerville" panose="02020502070401020303" pitchFamily="18" charset="0"/>
                <a:ea typeface="Baskerville" panose="02020502070401020303" pitchFamily="18" charset="0"/>
              </a:rPr>
              <a:t>Utilizing DHA, Natural and Cosmetic Bronzers this formula will give you extremely dark immediate color as well as super dark long lasting color. </a:t>
            </a:r>
          </a:p>
          <a:p>
            <a:r>
              <a:rPr lang="en-US" sz="2000" b="1" dirty="0">
                <a:latin typeface="Baskerville" panose="02020502070401020303" pitchFamily="18" charset="0"/>
                <a:ea typeface="Baskerville" panose="02020502070401020303" pitchFamily="18" charset="0"/>
              </a:rPr>
              <a:t>• Tiger Grass – </a:t>
            </a:r>
            <a:r>
              <a:rPr lang="en-US" sz="2000" dirty="0">
                <a:latin typeface="Baskerville" panose="02020502070401020303" pitchFamily="18" charset="0"/>
                <a:ea typeface="Baskerville" panose="02020502070401020303" pitchFamily="18" charset="0"/>
              </a:rPr>
              <a:t>Color correcting ingredient that reduces redness and helps protect skin from environmental stress and blemishes. </a:t>
            </a:r>
          </a:p>
          <a:p>
            <a:r>
              <a:rPr lang="en-US" sz="2000" b="1" dirty="0">
                <a:latin typeface="Baskerville" panose="02020502070401020303" pitchFamily="18" charset="0"/>
                <a:ea typeface="Baskerville" panose="02020502070401020303" pitchFamily="18" charset="0"/>
              </a:rPr>
              <a:t>• Turmeric Root Extract </a:t>
            </a:r>
            <a:r>
              <a:rPr lang="en-US" sz="2000" dirty="0">
                <a:latin typeface="Baskerville" panose="02020502070401020303" pitchFamily="18" charset="0"/>
                <a:ea typeface="Baskerville" panose="02020502070401020303" pitchFamily="18" charset="0"/>
              </a:rPr>
              <a:t>– Known for its antioxidant and anti-reddening properties, Turmeric helps to improve the look of the surface of your skin to create a more blemish free, even appearance. </a:t>
            </a:r>
          </a:p>
          <a:p>
            <a:pPr lvl="0">
              <a:spcAft>
                <a:spcPts val="815"/>
              </a:spcAft>
              <a:defRPr sz="1800" b="0" i="0" u="none" strike="noStrike" kern="0" cap="none" spc="0" baseline="0">
                <a:solidFill>
                  <a:srgbClr val="000000"/>
                </a:solidFill>
                <a:uFillTx/>
              </a:defRPr>
            </a:pPr>
            <a:r>
              <a:rPr lang="en-US" sz="2000" b="1" dirty="0">
                <a:latin typeface="Baskerville" panose="02020502070401020303" pitchFamily="18" charset="0"/>
                <a:ea typeface="Baskerville" panose="02020502070401020303" pitchFamily="18" charset="0"/>
              </a:rPr>
              <a:t>• Avocado Oil – </a:t>
            </a:r>
            <a:r>
              <a:rPr lang="en-US" sz="2000" dirty="0">
                <a:latin typeface="Baskerville" panose="02020502070401020303" pitchFamily="18" charset="0"/>
                <a:ea typeface="Baskerville" panose="02020502070401020303" pitchFamily="18" charset="0"/>
              </a:rPr>
              <a:t>Acts as a humectant on the skin to retain moisture, high in Vitamin E to repair any damaged skin, recommended for anyone with dry skin.</a:t>
            </a:r>
            <a:endParaRPr lang="en-US" sz="200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2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Fragrance: Rich Mahogany</a:t>
            </a:r>
          </a:p>
          <a:p>
            <a:pPr marL="171450" marR="0" lvl="0" indent="-171450" algn="l" defTabSz="914400" rtl="0" fontAlgn="auto" hangingPunct="1">
              <a:spcBef>
                <a:spcPts val="0"/>
              </a:spcBef>
              <a:spcAft>
                <a:spcPts val="815"/>
              </a:spcAft>
              <a:buFont typeface="Arial" panose="020B0604020202020204" pitchFamily="34" charset="0"/>
              <a:buChar char="•"/>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92FEA716-E020-E74B-A195-C016D739D313}"/>
              </a:ext>
            </a:extLst>
          </p:cNvPr>
          <p:cNvSpPr txBox="1"/>
          <p:nvPr/>
        </p:nvSpPr>
        <p:spPr>
          <a:xfrm>
            <a:off x="5082362" y="273355"/>
            <a:ext cx="6715339" cy="1532299"/>
          </a:xfrm>
          <a:prstGeom prst="rect">
            <a:avLst/>
          </a:prstGeom>
          <a:noFill/>
          <a:ln cap="flat">
            <a:noFill/>
          </a:ln>
        </p:spPr>
        <p:txBody>
          <a:bodyPr vert="horz" wrap="square" lIns="91440" tIns="45720" rIns="91440" bIns="45720" anchor="ctr" anchorCtr="0" compatLnSpc="1">
            <a:normAutofit/>
          </a:bodyPr>
          <a:lstStyle/>
          <a:p>
            <a:r>
              <a:rPr lang="en-US" sz="4000" b="1" dirty="0">
                <a:solidFill>
                  <a:srgbClr val="000000"/>
                </a:solidFill>
                <a:latin typeface="BODONI 72 OLDSTYLE BOOK" pitchFamily="2" charset="0"/>
                <a:ea typeface="SimSun" pitchFamily="2"/>
                <a:cs typeface="Lucida Sans" pitchFamily="2"/>
              </a:rPr>
              <a:t>HIM Billionaire</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dirty="0">
                <a:latin typeface="Baskerville" panose="02020502070401020303" pitchFamily="18" charset="0"/>
                <a:ea typeface="Baskerville" panose="02020502070401020303" pitchFamily="18" charset="0"/>
              </a:rPr>
              <a:t>Ultra-Exclusive Rich Bronzing Formula Opulent Color Extenders &amp; Correctors For only the most affluent Men’s Skin </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103414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6125</TotalTime>
  <Words>2871</Words>
  <Application>Microsoft Macintosh PowerPoint</Application>
  <PresentationFormat>Widescreen</PresentationFormat>
  <Paragraphs>155</Paragraphs>
  <Slides>35</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Baskerville</vt:lpstr>
      <vt:lpstr>Bodoni 72 Book</vt:lpstr>
      <vt:lpstr>BODONI 72 OLDSTYLE BOOK</vt:lpstr>
      <vt:lpstr>BODONI 72 OLDSTYLE BOOK</vt:lpstr>
      <vt:lpstr>Calibri</vt:lpstr>
      <vt:lpstr>Calibri Light</vt:lpstr>
      <vt:lpstr>Lucida Calligraphy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18</cp:revision>
  <dcterms:created xsi:type="dcterms:W3CDTF">2021-12-17T15:11:38Z</dcterms:created>
  <dcterms:modified xsi:type="dcterms:W3CDTF">2022-03-28T18:25:36Z</dcterms:modified>
</cp:coreProperties>
</file>